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256" r:id="rId6"/>
    <p:sldId id="273" r:id="rId7"/>
    <p:sldId id="274" r:id="rId8"/>
    <p:sldId id="271" r:id="rId9"/>
    <p:sldId id="280" r:id="rId10"/>
    <p:sldId id="281" r:id="rId11"/>
    <p:sldId id="283" r:id="rId12"/>
    <p:sldId id="285" r:id="rId13"/>
    <p:sldId id="286" r:id="rId14"/>
    <p:sldId id="287" r:id="rId15"/>
    <p:sldId id="416" r:id="rId16"/>
    <p:sldId id="292" r:id="rId17"/>
    <p:sldId id="293" r:id="rId18"/>
    <p:sldId id="294" r:id="rId19"/>
    <p:sldId id="414" r:id="rId20"/>
    <p:sldId id="258" r:id="rId21"/>
    <p:sldId id="415" r:id="rId22"/>
    <p:sldId id="279" r:id="rId23"/>
    <p:sldId id="417" r:id="rId24"/>
    <p:sldId id="276" r:id="rId25"/>
    <p:sldId id="412" r:id="rId26"/>
    <p:sldId id="296" r:id="rId27"/>
    <p:sldId id="297" r:id="rId28"/>
    <p:sldId id="299" r:id="rId29"/>
    <p:sldId id="302" r:id="rId30"/>
    <p:sldId id="301" r:id="rId31"/>
    <p:sldId id="268" r:id="rId32"/>
    <p:sldId id="303" r:id="rId33"/>
    <p:sldId id="413" r:id="rId34"/>
    <p:sldId id="275" r:id="rId35"/>
    <p:sldId id="305" r:id="rId36"/>
    <p:sldId id="21457064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9ACC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B38F3E-D234-49E2-BFB6-AA46AD684C84}" v="2" dt="2022-10-18T23:47:59.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autoAdjust="0"/>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oleObject" Target="https://pge-my.sharepoint.com/personal/kaji_pge_com/Documents/Electrification%20Readiness/Analysis%20for%20Jans%20Presentation%20914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pge-my.sharepoint.com/personal/kaji_pge_com/Documents/Electrification%20Readiness/Analysis%20for%20Jans%20Presentation%20914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pge-my.sharepoint.com/personal/twsk_pge_com/Documents/Documents/Electrification%20Readiness/Energy%20Procurement/ER%20EV%20Adoption%20Growth%20Charts%202.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pge-my.sharepoint.com/personal/twsk_pge_com/Documents/Documents/Electrification%20Readiness/Energy%20Procurement/ER%20EV%20Adoption%20Growth%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9ACC5B"/>
              </a:solidFill>
              <a:ln w="19050">
                <a:solidFill>
                  <a:schemeClr val="lt1"/>
                </a:solidFill>
              </a:ln>
              <a:effectLst/>
            </c:spPr>
            <c:extLst>
              <c:ext xmlns:c16="http://schemas.microsoft.com/office/drawing/2014/chart" uri="{C3380CC4-5D6E-409C-BE32-E72D297353CC}">
                <c16:uniqueId val="{00000001-CE22-40D9-9F3C-431C304D6160}"/>
              </c:ext>
            </c:extLst>
          </c:dPt>
          <c:dPt>
            <c:idx val="1"/>
            <c:bubble3D val="0"/>
            <c:spPr>
              <a:solidFill>
                <a:srgbClr val="9ACC5B">
                  <a:alpha val="60000"/>
                </a:srgbClr>
              </a:solidFill>
              <a:ln w="19050">
                <a:solidFill>
                  <a:schemeClr val="lt1"/>
                </a:solidFill>
              </a:ln>
              <a:effectLst/>
            </c:spPr>
            <c:extLst>
              <c:ext xmlns:c16="http://schemas.microsoft.com/office/drawing/2014/chart" uri="{C3380CC4-5D6E-409C-BE32-E72D297353CC}">
                <c16:uniqueId val="{00000002-CE22-40D9-9F3C-431C304D6160}"/>
              </c:ext>
            </c:extLst>
          </c:dPt>
          <c:dPt>
            <c:idx val="2"/>
            <c:bubble3D val="0"/>
            <c:spPr>
              <a:solidFill>
                <a:srgbClr val="9ACC5B">
                  <a:alpha val="40000"/>
                </a:srgbClr>
              </a:solidFill>
              <a:ln w="19050">
                <a:solidFill>
                  <a:schemeClr val="lt1"/>
                </a:solidFill>
              </a:ln>
              <a:effectLst/>
            </c:spPr>
            <c:extLst>
              <c:ext xmlns:c16="http://schemas.microsoft.com/office/drawing/2014/chart" uri="{C3380CC4-5D6E-409C-BE32-E72D297353CC}">
                <c16:uniqueId val="{00000003-CE22-40D9-9F3C-431C304D6160}"/>
              </c:ext>
            </c:extLst>
          </c:dPt>
          <c:dPt>
            <c:idx val="3"/>
            <c:bubble3D val="0"/>
            <c:spPr>
              <a:solidFill>
                <a:srgbClr val="9ACC5B">
                  <a:alpha val="20000"/>
                </a:srgbClr>
              </a:solidFill>
              <a:ln w="19050">
                <a:solidFill>
                  <a:schemeClr val="lt1"/>
                </a:solidFill>
              </a:ln>
              <a:effectLst/>
            </c:spPr>
            <c:extLst>
              <c:ext xmlns:c16="http://schemas.microsoft.com/office/drawing/2014/chart" uri="{C3380CC4-5D6E-409C-BE32-E72D297353CC}">
                <c16:uniqueId val="{00000004-CE22-40D9-9F3C-431C304D6160}"/>
              </c:ext>
            </c:extLst>
          </c:dPt>
          <c:dLbls>
            <c:dLbl>
              <c:idx val="0"/>
              <c:layout>
                <c:manualLayout>
                  <c:x val="0.25988851215894804"/>
                  <c:y val="9.7324526122586963E-2"/>
                </c:manualLayout>
              </c:layout>
              <c:spPr>
                <a:noFill/>
                <a:ln>
                  <a:noFill/>
                </a:ln>
                <a:effectLst/>
              </c:spPr>
              <c:txPr>
                <a:bodyPr rot="0" spcFirstLastPara="1" vertOverflow="ellipsis" vert="horz" wrap="square" lIns="38100" tIns="19050" rIns="38100" bIns="19050" anchor="ctr" anchorCtr="0">
                  <a:spAutoFit/>
                </a:bodyPr>
                <a:lstStyle/>
                <a:p>
                  <a:pPr algn="r">
                    <a:defRPr sz="1400" b="0" i="0" u="none" strike="noStrike" kern="1200" baseline="0">
                      <a:solidFill>
                        <a:srgbClr val="5E5E5E"/>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7376172662307918"/>
                      <c:h val="0.20551950299837587"/>
                    </c:manualLayout>
                  </c15:layout>
                </c:ext>
                <c:ext xmlns:c16="http://schemas.microsoft.com/office/drawing/2014/chart" uri="{C3380CC4-5D6E-409C-BE32-E72D297353CC}">
                  <c16:uniqueId val="{00000001-CE22-40D9-9F3C-431C304D6160}"/>
                </c:ext>
              </c:extLst>
            </c:dLbl>
            <c:dLbl>
              <c:idx val="1"/>
              <c:layout>
                <c:manualLayout>
                  <c:x val="-0.23771417084183832"/>
                  <c:y val="-2.94764586619982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22-40D9-9F3C-431C304D6160}"/>
                </c:ext>
              </c:extLst>
            </c:dLbl>
            <c:dLbl>
              <c:idx val="2"/>
              <c:layout>
                <c:manualLayout>
                  <c:x val="-0.30133446787315293"/>
                  <c:y val="-0.1154159925506171"/>
                </c:manualLayout>
              </c:layout>
              <c:showLegendKey val="0"/>
              <c:showVal val="1"/>
              <c:showCatName val="1"/>
              <c:showSerName val="0"/>
              <c:showPercent val="0"/>
              <c:showBubbleSize val="0"/>
              <c:extLst>
                <c:ext xmlns:c15="http://schemas.microsoft.com/office/drawing/2012/chart" uri="{CE6537A1-D6FC-4f65-9D91-7224C49458BB}">
                  <c15:layout>
                    <c:manualLayout>
                      <c:w val="0.21366217082881633"/>
                      <c:h val="0.22558738512558926"/>
                    </c:manualLayout>
                  </c15:layout>
                </c:ext>
                <c:ext xmlns:c16="http://schemas.microsoft.com/office/drawing/2014/chart" uri="{C3380CC4-5D6E-409C-BE32-E72D297353CC}">
                  <c16:uniqueId val="{00000003-CE22-40D9-9F3C-431C304D6160}"/>
                </c:ext>
              </c:extLst>
            </c:dLbl>
            <c:dLbl>
              <c:idx val="3"/>
              <c:layout>
                <c:manualLayout>
                  <c:x val="0.37765027769367759"/>
                  <c:y val="-4.3116721954101815E-2"/>
                </c:manualLayout>
              </c:layout>
              <c:spPr>
                <a:noFill/>
                <a:ln>
                  <a:noFill/>
                </a:ln>
                <a:effectLst/>
              </c:spPr>
              <c:txPr>
                <a:bodyPr rot="0" spcFirstLastPara="1" vertOverflow="ellipsis" vert="horz" wrap="square" lIns="38100" tIns="19050" rIns="38100" bIns="19050" anchor="ctr" anchorCtr="0">
                  <a:noAutofit/>
                </a:bodyPr>
                <a:lstStyle/>
                <a:p>
                  <a:pPr algn="r">
                    <a:defRPr sz="1400" b="0" i="0" u="none" strike="noStrike" kern="1200" baseline="0">
                      <a:solidFill>
                        <a:srgbClr val="5E5E5E"/>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3108591092428471"/>
                      <c:h val="0.20905076593649233"/>
                    </c:manualLayout>
                  </c15:layout>
                </c:ext>
                <c:ext xmlns:c16="http://schemas.microsoft.com/office/drawing/2014/chart" uri="{C3380CC4-5D6E-409C-BE32-E72D297353CC}">
                  <c16:uniqueId val="{00000004-CE22-40D9-9F3C-431C304D6160}"/>
                </c:ext>
              </c:extLst>
            </c:dLbl>
            <c:spPr>
              <a:noFill/>
              <a:ln>
                <a:noFill/>
              </a:ln>
              <a:effectLst/>
            </c:spPr>
            <c:txPr>
              <a:bodyPr rot="0" spcFirstLastPara="1" vertOverflow="ellipsis" vert="horz" wrap="square" lIns="38100" tIns="19050" rIns="38100" bIns="19050" anchor="ctr" anchorCtr="0">
                <a:spAutoFit/>
              </a:bodyPr>
              <a:lstStyle/>
              <a:p>
                <a:pPr algn="l">
                  <a:defRPr sz="1400" b="0" i="0" u="none" strike="noStrike" kern="1200" baseline="0">
                    <a:solidFill>
                      <a:srgbClr val="5E5E5E"/>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Carbon Dioxide</c:v>
                </c:pt>
                <c:pt idx="1">
                  <c:v>Methane</c:v>
                </c:pt>
                <c:pt idx="2">
                  <c:v>Nitrous Oxide</c:v>
                </c:pt>
                <c:pt idx="3">
                  <c:v>Fluorinated Gases</c:v>
                </c:pt>
              </c:strCache>
            </c:strRef>
          </c:cat>
          <c:val>
            <c:numRef>
              <c:f>Sheet1!$B$2:$B$5</c:f>
              <c:numCache>
                <c:formatCode>0%</c:formatCode>
                <c:ptCount val="4"/>
                <c:pt idx="0">
                  <c:v>0.79</c:v>
                </c:pt>
                <c:pt idx="1">
                  <c:v>0.11</c:v>
                </c:pt>
                <c:pt idx="2">
                  <c:v>7.0000000000000007E-2</c:v>
                </c:pt>
                <c:pt idx="3">
                  <c:v>0.03</c:v>
                </c:pt>
              </c:numCache>
            </c:numRef>
          </c:val>
          <c:extLst>
            <c:ext xmlns:c16="http://schemas.microsoft.com/office/drawing/2014/chart" uri="{C3380CC4-5D6E-409C-BE32-E72D297353CC}">
              <c16:uniqueId val="{00000000-CE22-40D9-9F3C-431C304D6160}"/>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500" b="1" dirty="0">
                <a:solidFill>
                  <a:srgbClr val="5E5E5E"/>
                </a:solidFill>
                <a:latin typeface="Arial" panose="020B0604020202020204" pitchFamily="34" charset="0"/>
                <a:cs typeface="Arial" panose="020B0604020202020204" pitchFamily="34" charset="0"/>
              </a:rPr>
              <a:t>Total</a:t>
            </a:r>
            <a:r>
              <a:rPr lang="en-US" sz="1500" b="1" baseline="0" dirty="0">
                <a:solidFill>
                  <a:srgbClr val="5E5E5E"/>
                </a:solidFill>
                <a:latin typeface="Arial" panose="020B0604020202020204" pitchFamily="34" charset="0"/>
                <a:cs typeface="Arial" panose="020B0604020202020204" pitchFamily="34" charset="0"/>
              </a:rPr>
              <a:t> U.S. Greenhouse Gas Emissions by Economic Sector in 2020</a:t>
            </a:r>
            <a:endParaRPr lang="en-US" sz="1500" b="1" dirty="0">
              <a:solidFill>
                <a:srgbClr val="5E5E5E"/>
              </a:solidFill>
              <a:latin typeface="Arial" panose="020B0604020202020204" pitchFamily="34" charset="0"/>
              <a:cs typeface="Arial" panose="020B0604020202020204" pitchFamily="34" charset="0"/>
            </a:endParaRPr>
          </a:p>
        </c:rich>
      </c:tx>
      <c:layout>
        <c:manualLayout>
          <c:xMode val="edge"/>
          <c:yMode val="edge"/>
          <c:x val="0.10530380270175718"/>
          <c:y val="2.1649328128078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Column1</c:v>
                </c:pt>
              </c:strCache>
            </c:strRef>
          </c:tx>
          <c:dPt>
            <c:idx val="0"/>
            <c:bubble3D val="0"/>
            <c:spPr>
              <a:solidFill>
                <a:srgbClr val="9ACC5B"/>
              </a:solidFill>
              <a:ln w="19050">
                <a:solidFill>
                  <a:schemeClr val="lt1"/>
                </a:solidFill>
              </a:ln>
              <a:effectLst/>
            </c:spPr>
            <c:extLst>
              <c:ext xmlns:c16="http://schemas.microsoft.com/office/drawing/2014/chart" uri="{C3380CC4-5D6E-409C-BE32-E72D297353CC}">
                <c16:uniqueId val="{00000001-4F72-4223-ADDE-AD58FDBB9691}"/>
              </c:ext>
            </c:extLst>
          </c:dPt>
          <c:dPt>
            <c:idx val="1"/>
            <c:bubble3D val="0"/>
            <c:spPr>
              <a:solidFill>
                <a:srgbClr val="9ACC5B">
                  <a:alpha val="80000"/>
                </a:srgbClr>
              </a:solidFill>
              <a:ln w="19050">
                <a:solidFill>
                  <a:schemeClr val="lt1"/>
                </a:solidFill>
              </a:ln>
              <a:effectLst/>
            </c:spPr>
            <c:extLst>
              <c:ext xmlns:c16="http://schemas.microsoft.com/office/drawing/2014/chart" uri="{C3380CC4-5D6E-409C-BE32-E72D297353CC}">
                <c16:uniqueId val="{00000002-4F72-4223-ADDE-AD58FDBB9691}"/>
              </c:ext>
            </c:extLst>
          </c:dPt>
          <c:dPt>
            <c:idx val="2"/>
            <c:bubble3D val="0"/>
            <c:spPr>
              <a:solidFill>
                <a:srgbClr val="9ACC5B">
                  <a:alpha val="60000"/>
                </a:srgbClr>
              </a:solidFill>
              <a:ln w="19050">
                <a:solidFill>
                  <a:schemeClr val="lt1"/>
                </a:solidFill>
              </a:ln>
              <a:effectLst/>
            </c:spPr>
            <c:extLst>
              <c:ext xmlns:c16="http://schemas.microsoft.com/office/drawing/2014/chart" uri="{C3380CC4-5D6E-409C-BE32-E72D297353CC}">
                <c16:uniqueId val="{00000003-4F72-4223-ADDE-AD58FDBB9691}"/>
              </c:ext>
            </c:extLst>
          </c:dPt>
          <c:dPt>
            <c:idx val="3"/>
            <c:bubble3D val="0"/>
            <c:spPr>
              <a:solidFill>
                <a:srgbClr val="9ACC5B">
                  <a:alpha val="40000"/>
                </a:srgbClr>
              </a:solidFill>
              <a:ln w="19050">
                <a:solidFill>
                  <a:schemeClr val="lt1"/>
                </a:solidFill>
              </a:ln>
              <a:effectLst/>
            </c:spPr>
            <c:extLst>
              <c:ext xmlns:c16="http://schemas.microsoft.com/office/drawing/2014/chart" uri="{C3380CC4-5D6E-409C-BE32-E72D297353CC}">
                <c16:uniqueId val="{00000004-4F72-4223-ADDE-AD58FDBB9691}"/>
              </c:ext>
            </c:extLst>
          </c:dPt>
          <c:dPt>
            <c:idx val="4"/>
            <c:bubble3D val="0"/>
            <c:spPr>
              <a:solidFill>
                <a:srgbClr val="9ACC5B">
                  <a:alpha val="20000"/>
                </a:srgbClr>
              </a:solidFill>
              <a:ln w="19050">
                <a:solidFill>
                  <a:schemeClr val="lt1"/>
                </a:solidFill>
              </a:ln>
              <a:effectLst/>
            </c:spPr>
            <c:extLst>
              <c:ext xmlns:c16="http://schemas.microsoft.com/office/drawing/2014/chart" uri="{C3380CC4-5D6E-409C-BE32-E72D297353CC}">
                <c16:uniqueId val="{00000005-4F72-4223-ADDE-AD58FDBB9691}"/>
              </c:ext>
            </c:extLst>
          </c:dPt>
          <c:dLbls>
            <c:dLbl>
              <c:idx val="0"/>
              <c:layout>
                <c:manualLayout>
                  <c:x val="0.23635225495126708"/>
                  <c:y val="-0.12738006292396717"/>
                </c:manualLayout>
              </c:layout>
              <c:tx>
                <c:rich>
                  <a:bodyPr rot="0" spcFirstLastPara="1" vertOverflow="ellipsis" vert="horz" wrap="square" lIns="38100" tIns="19050" rIns="38100" bIns="19050" anchor="ctr" anchorCtr="0">
                    <a:spAutoFit/>
                  </a:bodyPr>
                  <a:lstStyle/>
                  <a:p>
                    <a:pPr algn="r">
                      <a:defRPr sz="1197" b="0" i="0" u="none" strike="noStrike" kern="1200" baseline="0">
                        <a:solidFill>
                          <a:srgbClr val="5E5E5E"/>
                        </a:solidFill>
                        <a:latin typeface="Arial" panose="020B0604020202020204" pitchFamily="34" charset="0"/>
                        <a:ea typeface="+mn-ea"/>
                        <a:cs typeface="Arial" panose="020B0604020202020204" pitchFamily="34" charset="0"/>
                      </a:defRPr>
                    </a:pPr>
                    <a:r>
                      <a:rPr lang="en-US" dirty="0">
                        <a:solidFill>
                          <a:srgbClr val="5E5E5E"/>
                        </a:solidFill>
                      </a:rPr>
                      <a:t>Transportation</a:t>
                    </a:r>
                    <a:r>
                      <a:rPr lang="en-US" baseline="0" dirty="0">
                        <a:solidFill>
                          <a:srgbClr val="5E5E5E"/>
                        </a:solidFill>
                      </a:rPr>
                      <a:t>
</a:t>
                    </a:r>
                    <a:fld id="{E2F11F8B-2B1E-4089-A342-83A80A467131}" type="PERCENTAGE">
                      <a:rPr lang="en-US" baseline="0">
                        <a:solidFill>
                          <a:srgbClr val="5E5E5E"/>
                        </a:solidFill>
                      </a:rPr>
                      <a:pPr algn="r">
                        <a:defRPr>
                          <a:solidFill>
                            <a:srgbClr val="5E5E5E"/>
                          </a:solidFill>
                          <a:latin typeface="Arial" panose="020B0604020202020204" pitchFamily="34" charset="0"/>
                          <a:cs typeface="Arial" panose="020B0604020202020204" pitchFamily="34" charset="0"/>
                        </a:defRPr>
                      </a:pPr>
                      <a:t>[PERCENTAGE]</a:t>
                    </a:fld>
                    <a:endParaRPr lang="en-US" baseline="0" dirty="0">
                      <a:solidFill>
                        <a:srgbClr val="5E5E5E"/>
                      </a:solidFill>
                    </a:endParaRPr>
                  </a:p>
                </c:rich>
              </c:tx>
              <c:spPr>
                <a:noFill/>
                <a:ln>
                  <a:noFill/>
                </a:ln>
                <a:effectLst/>
              </c:spPr>
              <c:txPr>
                <a:bodyPr rot="0" spcFirstLastPara="1" vertOverflow="ellipsis" vert="horz" wrap="square" lIns="38100" tIns="19050" rIns="38100" bIns="19050" anchor="ctr" anchorCtr="0">
                  <a:spAutoFit/>
                </a:bodyPr>
                <a:lstStyle/>
                <a:p>
                  <a:pPr algn="r">
                    <a:defRPr sz="1197" b="0" i="0" u="none" strike="noStrike" kern="1200" baseline="0">
                      <a:solidFill>
                        <a:srgbClr val="5E5E5E"/>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4290731661684417"/>
                      <c:h val="0.16000031865998923"/>
                    </c:manualLayout>
                  </c15:layout>
                  <c15:dlblFieldTable/>
                  <c15:showDataLabelsRange val="0"/>
                </c:ext>
                <c:ext xmlns:c16="http://schemas.microsoft.com/office/drawing/2014/chart" uri="{C3380CC4-5D6E-409C-BE32-E72D297353CC}">
                  <c16:uniqueId val="{00000001-4F72-4223-ADDE-AD58FDBB9691}"/>
                </c:ext>
              </c:extLst>
            </c:dLbl>
            <c:dLbl>
              <c:idx val="1"/>
              <c:layout>
                <c:manualLayout>
                  <c:x val="0.23171403136401716"/>
                  <c:y val="-9.1970109693010796E-2"/>
                </c:manualLayout>
              </c:layout>
              <c:spPr>
                <a:noFill/>
                <a:ln>
                  <a:noFill/>
                </a:ln>
                <a:effectLst/>
              </c:spPr>
              <c:txPr>
                <a:bodyPr rot="0" spcFirstLastPara="1" vertOverflow="ellipsis" vert="horz" wrap="square" lIns="38100" tIns="19050" rIns="38100" bIns="19050" anchor="ctr" anchorCtr="0">
                  <a:spAutoFit/>
                </a:bodyPr>
                <a:lstStyle/>
                <a:p>
                  <a:pPr algn="r">
                    <a:defRPr sz="1197" b="0" i="0" u="none" strike="noStrike" kern="1200" baseline="0">
                      <a:solidFill>
                        <a:srgbClr val="5E5E5E"/>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0420154732765015"/>
                      <c:h val="0.16000031865998923"/>
                    </c:manualLayout>
                  </c15:layout>
                </c:ext>
                <c:ext xmlns:c16="http://schemas.microsoft.com/office/drawing/2014/chart" uri="{C3380CC4-5D6E-409C-BE32-E72D297353CC}">
                  <c16:uniqueId val="{00000002-4F72-4223-ADDE-AD58FDBB9691}"/>
                </c:ext>
              </c:extLst>
            </c:dLbl>
            <c:dLbl>
              <c:idx val="2"/>
              <c:layout>
                <c:manualLayout>
                  <c:x val="-0.27756361793242457"/>
                  <c:y val="-2.1814552405057818E-2"/>
                </c:manualLayout>
              </c:layout>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rgbClr val="5E5E5E"/>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F72-4223-ADDE-AD58FDBB9691}"/>
                </c:ext>
              </c:extLst>
            </c:dLbl>
            <c:dLbl>
              <c:idx val="3"/>
              <c:layout>
                <c:manualLayout>
                  <c:x val="-0.21579465833836592"/>
                  <c:y val="-1.2551504843347319E-2"/>
                </c:manualLayout>
              </c:layout>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rgbClr val="5E5E5E"/>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1329315186100495"/>
                      <c:h val="0.20972038154981423"/>
                    </c:manualLayout>
                  </c15:layout>
                </c:ext>
                <c:ext xmlns:c16="http://schemas.microsoft.com/office/drawing/2014/chart" uri="{C3380CC4-5D6E-409C-BE32-E72D297353CC}">
                  <c16:uniqueId val="{00000004-4F72-4223-ADDE-AD58FDBB9691}"/>
                </c:ext>
              </c:extLst>
            </c:dLbl>
            <c:dLbl>
              <c:idx val="4"/>
              <c:layout>
                <c:manualLayout>
                  <c:x val="-0.35312483046202253"/>
                  <c:y val="-0.10483875877510102"/>
                </c:manualLayout>
              </c:layout>
              <c:spPr>
                <a:noFill/>
                <a:ln>
                  <a:noFill/>
                </a:ln>
                <a:effectLst/>
              </c:spPr>
              <c:txPr>
                <a:bodyPr rot="0" spcFirstLastPara="1" vertOverflow="ellipsis" vert="horz" wrap="square" lIns="38100" tIns="19050" rIns="38100" bIns="19050" anchor="ctr" anchorCtr="0">
                  <a:spAutoFit/>
                </a:bodyPr>
                <a:lstStyle/>
                <a:p>
                  <a:pPr algn="l">
                    <a:defRPr sz="1197" b="0" i="0" u="none" strike="noStrike" kern="1200" baseline="0">
                      <a:solidFill>
                        <a:srgbClr val="5E5E5E"/>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F72-4223-ADDE-AD58FDBB96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Tranportation</c:v>
                </c:pt>
                <c:pt idx="1">
                  <c:v>Electrical Power</c:v>
                </c:pt>
                <c:pt idx="2">
                  <c:v>Industry</c:v>
                </c:pt>
                <c:pt idx="3">
                  <c:v>Commerical &amp; Residential</c:v>
                </c:pt>
                <c:pt idx="4">
                  <c:v>Agriculture</c:v>
                </c:pt>
              </c:strCache>
            </c:strRef>
          </c:cat>
          <c:val>
            <c:numRef>
              <c:f>Sheet1!$B$2:$B$6</c:f>
              <c:numCache>
                <c:formatCode>0%</c:formatCode>
                <c:ptCount val="5"/>
                <c:pt idx="0">
                  <c:v>0.27</c:v>
                </c:pt>
                <c:pt idx="1">
                  <c:v>0.25</c:v>
                </c:pt>
                <c:pt idx="2">
                  <c:v>0.24</c:v>
                </c:pt>
                <c:pt idx="3">
                  <c:v>0.13</c:v>
                </c:pt>
                <c:pt idx="4">
                  <c:v>0.11</c:v>
                </c:pt>
              </c:numCache>
            </c:numRef>
          </c:val>
          <c:extLst>
            <c:ext xmlns:c16="http://schemas.microsoft.com/office/drawing/2014/chart" uri="{C3380CC4-5D6E-409C-BE32-E72D297353CC}">
              <c16:uniqueId val="{00000000-4F72-4223-ADDE-AD58FDBB9691}"/>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645005020933229E-2"/>
          <c:y val="2.6114324709523119E-2"/>
          <c:w val="0.87222418029692816"/>
          <c:h val="0.89234369638499089"/>
        </c:manualLayout>
      </c:layout>
      <c:areaChart>
        <c:grouping val="stacked"/>
        <c:varyColors val="0"/>
        <c:ser>
          <c:idx val="3"/>
          <c:order val="0"/>
          <c:tx>
            <c:strRef>
              <c:f>Sheet1!$B$6</c:f>
              <c:strCache>
                <c:ptCount val="1"/>
                <c:pt idx="0">
                  <c:v>Transportation</c:v>
                </c:pt>
              </c:strCache>
            </c:strRef>
          </c:tx>
          <c:spPr>
            <a:solidFill>
              <a:schemeClr val="accent5">
                <a:lumMod val="50000"/>
              </a:schemeClr>
            </a:solidFill>
            <a:ln>
              <a:noFill/>
            </a:ln>
            <a:effectLst/>
          </c:spPr>
          <c:cat>
            <c:numRef>
              <c:f>(Sheet1!$C$2:$G$2,Sheet1!$I$2:$Q$2,Sheet1!$S$2:$AP$2,Sheet1!$AR$2:$BA$2)</c:f>
              <c:numCache>
                <c:formatCode>General</c:formatCode>
                <c:ptCount val="48"/>
                <c:pt idx="0" formatCode="###0;###0">
                  <c:v>2000</c:v>
                </c:pt>
                <c:pt idx="9" formatCode="###0;###0">
                  <c:v>2010</c:v>
                </c:pt>
                <c:pt idx="18" formatCode="###0;###0">
                  <c:v>2020</c:v>
                </c:pt>
                <c:pt idx="28" formatCode="###0;###0">
                  <c:v>2030</c:v>
                </c:pt>
                <c:pt idx="42" formatCode="###0;###0">
                  <c:v>2045</c:v>
                </c:pt>
                <c:pt idx="47" formatCode="###0;###0">
                  <c:v>2050</c:v>
                </c:pt>
              </c:numCache>
              <c:extLst/>
            </c:numRef>
          </c:cat>
          <c:val>
            <c:numRef>
              <c:f>(Sheet1!$C$6:$G$6,Sheet1!$I$6:$Q$6,Sheet1!$S$6:$V$6)</c:f>
              <c:numCache>
                <c:formatCode>General</c:formatCode>
                <c:ptCount val="18"/>
                <c:pt idx="0">
                  <c:v>183.21059700169789</c:v>
                </c:pt>
                <c:pt idx="1">
                  <c:v>183.77613929877811</c:v>
                </c:pt>
                <c:pt idx="2">
                  <c:v>191.4237310162149</c:v>
                </c:pt>
                <c:pt idx="3">
                  <c:v>189.23111457067301</c:v>
                </c:pt>
                <c:pt idx="4">
                  <c:v>191.21437098795397</c:v>
                </c:pt>
                <c:pt idx="5">
                  <c:v>193.73576423502038</c:v>
                </c:pt>
                <c:pt idx="6">
                  <c:v>193.75685444283127</c:v>
                </c:pt>
                <c:pt idx="7">
                  <c:v>182.40480747114165</c:v>
                </c:pt>
                <c:pt idx="8">
                  <c:v>175.28138538769187</c:v>
                </c:pt>
                <c:pt idx="9">
                  <c:v>170.22538605377773</c:v>
                </c:pt>
                <c:pt idx="10">
                  <c:v>166.77768620069151</c:v>
                </c:pt>
                <c:pt idx="11">
                  <c:v>166.24420507285257</c:v>
                </c:pt>
                <c:pt idx="12">
                  <c:v>165.81540599744133</c:v>
                </c:pt>
                <c:pt idx="13">
                  <c:v>167.38534694413448</c:v>
                </c:pt>
                <c:pt idx="14">
                  <c:v>173.31080237788711</c:v>
                </c:pt>
                <c:pt idx="15">
                  <c:v>174.30884941125097</c:v>
                </c:pt>
                <c:pt idx="16">
                  <c:v>173.83</c:v>
                </c:pt>
                <c:pt idx="17">
                  <c:v>170.3</c:v>
                </c:pt>
              </c:numCache>
              <c:extLst/>
            </c:numRef>
          </c:val>
          <c:extLst>
            <c:ext xmlns:c16="http://schemas.microsoft.com/office/drawing/2014/chart" uri="{C3380CC4-5D6E-409C-BE32-E72D297353CC}">
              <c16:uniqueId val="{00000000-56B6-49E2-8F19-C8D10CC94A21}"/>
            </c:ext>
          </c:extLst>
        </c:ser>
        <c:ser>
          <c:idx val="4"/>
          <c:order val="1"/>
          <c:tx>
            <c:strRef>
              <c:f>Sheet1!$B$7</c:f>
              <c:strCache>
                <c:ptCount val="1"/>
                <c:pt idx="0">
                  <c:v>Industrial</c:v>
                </c:pt>
              </c:strCache>
            </c:strRef>
          </c:tx>
          <c:spPr>
            <a:solidFill>
              <a:schemeClr val="accent5">
                <a:lumMod val="75000"/>
              </a:schemeClr>
            </a:solidFill>
            <a:ln>
              <a:noFill/>
            </a:ln>
            <a:effectLst/>
          </c:spPr>
          <c:cat>
            <c:numRef>
              <c:f>(Sheet1!$C$2:$G$2,Sheet1!$I$2:$Q$2,Sheet1!$S$2:$AP$2,Sheet1!$AR$2:$BA$2)</c:f>
              <c:numCache>
                <c:formatCode>General</c:formatCode>
                <c:ptCount val="48"/>
                <c:pt idx="0" formatCode="###0;###0">
                  <c:v>2000</c:v>
                </c:pt>
                <c:pt idx="9" formatCode="###0;###0">
                  <c:v>2010</c:v>
                </c:pt>
                <c:pt idx="18" formatCode="###0;###0">
                  <c:v>2020</c:v>
                </c:pt>
                <c:pt idx="28" formatCode="###0;###0">
                  <c:v>2030</c:v>
                </c:pt>
                <c:pt idx="42" formatCode="###0;###0">
                  <c:v>2045</c:v>
                </c:pt>
                <c:pt idx="47" formatCode="###0;###0">
                  <c:v>2050</c:v>
                </c:pt>
              </c:numCache>
              <c:extLst/>
            </c:numRef>
          </c:cat>
          <c:val>
            <c:numRef>
              <c:f>(Sheet1!$C$7:$G$7,Sheet1!$I$7:$Q$7,Sheet1!$S$7:$V$7)</c:f>
              <c:numCache>
                <c:formatCode>General</c:formatCode>
                <c:ptCount val="18"/>
                <c:pt idx="0">
                  <c:v>105.7472814246871</c:v>
                </c:pt>
                <c:pt idx="1">
                  <c:v>103.95504960238273</c:v>
                </c:pt>
                <c:pt idx="2">
                  <c:v>105.08312725907278</c:v>
                </c:pt>
                <c:pt idx="3">
                  <c:v>104.43451506079334</c:v>
                </c:pt>
                <c:pt idx="4">
                  <c:v>106.95160587045575</c:v>
                </c:pt>
                <c:pt idx="5">
                  <c:v>102.71561881324939</c:v>
                </c:pt>
                <c:pt idx="6">
                  <c:v>99.72752045094964</c:v>
                </c:pt>
                <c:pt idx="7">
                  <c:v>100.31630353508048</c:v>
                </c:pt>
                <c:pt idx="8">
                  <c:v>97.882037055369736</c:v>
                </c:pt>
                <c:pt idx="9">
                  <c:v>101.75121836521157</c:v>
                </c:pt>
                <c:pt idx="10">
                  <c:v>100.6450791580275</c:v>
                </c:pt>
                <c:pt idx="11">
                  <c:v>101.6798959895159</c:v>
                </c:pt>
                <c:pt idx="12">
                  <c:v>104.47810822382863</c:v>
                </c:pt>
                <c:pt idx="13">
                  <c:v>105.07078517483765</c:v>
                </c:pt>
                <c:pt idx="14">
                  <c:v>101.04231623697218</c:v>
                </c:pt>
                <c:pt idx="15">
                  <c:v>101.14100849995505</c:v>
                </c:pt>
                <c:pt idx="16">
                  <c:v>101.25</c:v>
                </c:pt>
                <c:pt idx="17">
                  <c:v>99.9</c:v>
                </c:pt>
              </c:numCache>
              <c:extLst/>
            </c:numRef>
          </c:val>
          <c:extLst>
            <c:ext xmlns:c16="http://schemas.microsoft.com/office/drawing/2014/chart" uri="{C3380CC4-5D6E-409C-BE32-E72D297353CC}">
              <c16:uniqueId val="{00000001-56B6-49E2-8F19-C8D10CC94A21}"/>
            </c:ext>
          </c:extLst>
        </c:ser>
        <c:ser>
          <c:idx val="0"/>
          <c:order val="2"/>
          <c:tx>
            <c:strRef>
              <c:f>Sheet1!$B$3</c:f>
              <c:strCache>
                <c:ptCount val="1"/>
                <c:pt idx="0">
                  <c:v>Electricity Generation</c:v>
                </c:pt>
              </c:strCache>
            </c:strRef>
          </c:tx>
          <c:spPr>
            <a:solidFill>
              <a:schemeClr val="accent5">
                <a:lumMod val="60000"/>
                <a:lumOff val="40000"/>
              </a:schemeClr>
            </a:solidFill>
            <a:ln>
              <a:noFill/>
            </a:ln>
            <a:effectLst/>
          </c:spPr>
          <c:cat>
            <c:numRef>
              <c:f>(Sheet1!$C$2:$G$2,Sheet1!$I$2:$Q$2,Sheet1!$S$2:$AP$2,Sheet1!$AR$2:$BA$2)</c:f>
              <c:numCache>
                <c:formatCode>General</c:formatCode>
                <c:ptCount val="48"/>
                <c:pt idx="0" formatCode="###0;###0">
                  <c:v>2000</c:v>
                </c:pt>
                <c:pt idx="9" formatCode="###0;###0">
                  <c:v>2010</c:v>
                </c:pt>
                <c:pt idx="18" formatCode="###0;###0">
                  <c:v>2020</c:v>
                </c:pt>
                <c:pt idx="28" formatCode="###0;###0">
                  <c:v>2030</c:v>
                </c:pt>
                <c:pt idx="42" formatCode="###0;###0">
                  <c:v>2045</c:v>
                </c:pt>
                <c:pt idx="47" formatCode="###0;###0">
                  <c:v>2050</c:v>
                </c:pt>
              </c:numCache>
              <c:extLst/>
            </c:numRef>
          </c:cat>
          <c:val>
            <c:numRef>
              <c:f>(Sheet1!$C$3:$G$3,Sheet1!$I$3:$Q$3,Sheet1!$S$3:$V$3)</c:f>
              <c:numCache>
                <c:formatCode>General</c:formatCode>
                <c:ptCount val="18"/>
                <c:pt idx="0">
                  <c:v>105.35454149992668</c:v>
                </c:pt>
                <c:pt idx="1">
                  <c:v>122.48997640629766</c:v>
                </c:pt>
                <c:pt idx="2">
                  <c:v>109.08671311280342</c:v>
                </c:pt>
                <c:pt idx="3">
                  <c:v>113.03128942856188</c:v>
                </c:pt>
                <c:pt idx="4">
                  <c:v>115.59210922458108</c:v>
                </c:pt>
                <c:pt idx="5">
                  <c:v>104.86067610408244</c:v>
                </c:pt>
                <c:pt idx="6">
                  <c:v>114.22302433269499</c:v>
                </c:pt>
                <c:pt idx="7">
                  <c:v>120.43458395743268</c:v>
                </c:pt>
                <c:pt idx="8">
                  <c:v>101.63685459267782</c:v>
                </c:pt>
                <c:pt idx="9">
                  <c:v>90.577507452873235</c:v>
                </c:pt>
                <c:pt idx="10">
                  <c:v>88.210317732939757</c:v>
                </c:pt>
                <c:pt idx="11">
                  <c:v>95.75183478171067</c:v>
                </c:pt>
                <c:pt idx="12">
                  <c:v>89.695326260544505</c:v>
                </c:pt>
                <c:pt idx="13">
                  <c:v>88.633669677464368</c:v>
                </c:pt>
                <c:pt idx="14">
                  <c:v>68.697685844197707</c:v>
                </c:pt>
                <c:pt idx="15">
                  <c:v>62.570266048624433</c:v>
                </c:pt>
                <c:pt idx="16">
                  <c:v>63.25</c:v>
                </c:pt>
                <c:pt idx="17">
                  <c:v>59</c:v>
                </c:pt>
              </c:numCache>
              <c:extLst/>
            </c:numRef>
          </c:val>
          <c:extLst>
            <c:ext xmlns:c16="http://schemas.microsoft.com/office/drawing/2014/chart" uri="{C3380CC4-5D6E-409C-BE32-E72D297353CC}">
              <c16:uniqueId val="{00000002-56B6-49E2-8F19-C8D10CC94A21}"/>
            </c:ext>
          </c:extLst>
        </c:ser>
        <c:ser>
          <c:idx val="5"/>
          <c:order val="3"/>
          <c:tx>
            <c:strRef>
              <c:f>Sheet1!$B$8</c:f>
              <c:strCache>
                <c:ptCount val="1"/>
                <c:pt idx="0">
                  <c:v>Residential &amp; Commercial</c:v>
                </c:pt>
              </c:strCache>
            </c:strRef>
          </c:tx>
          <c:spPr>
            <a:solidFill>
              <a:schemeClr val="accent5">
                <a:lumMod val="40000"/>
                <a:lumOff val="60000"/>
              </a:schemeClr>
            </a:solidFill>
            <a:ln>
              <a:noFill/>
            </a:ln>
            <a:effectLst/>
          </c:spPr>
          <c:cat>
            <c:numRef>
              <c:f>(Sheet1!$C$2:$G$2,Sheet1!$I$2:$Q$2,Sheet1!$S$2:$AP$2,Sheet1!$AR$2:$BA$2)</c:f>
              <c:numCache>
                <c:formatCode>General</c:formatCode>
                <c:ptCount val="48"/>
                <c:pt idx="0" formatCode="###0;###0">
                  <c:v>2000</c:v>
                </c:pt>
                <c:pt idx="9" formatCode="###0;###0">
                  <c:v>2010</c:v>
                </c:pt>
                <c:pt idx="18" formatCode="###0;###0">
                  <c:v>2020</c:v>
                </c:pt>
                <c:pt idx="28" formatCode="###0;###0">
                  <c:v>2030</c:v>
                </c:pt>
                <c:pt idx="42" formatCode="###0;###0">
                  <c:v>2045</c:v>
                </c:pt>
                <c:pt idx="47" formatCode="###0;###0">
                  <c:v>2050</c:v>
                </c:pt>
              </c:numCache>
              <c:extLst/>
            </c:numRef>
          </c:cat>
          <c:val>
            <c:numRef>
              <c:f>(Sheet1!$C$8:$G$8,Sheet1!$I$8:$Q$8,Sheet1!$S$8:$V$8)</c:f>
              <c:numCache>
                <c:formatCode>General</c:formatCode>
                <c:ptCount val="18"/>
                <c:pt idx="0">
                  <c:v>45.855772270449073</c:v>
                </c:pt>
                <c:pt idx="1">
                  <c:v>44.881787059057864</c:v>
                </c:pt>
                <c:pt idx="2">
                  <c:v>47.04565144576091</c:v>
                </c:pt>
                <c:pt idx="3">
                  <c:v>45.768878984809604</c:v>
                </c:pt>
                <c:pt idx="4">
                  <c:v>47.347644615684786</c:v>
                </c:pt>
                <c:pt idx="5">
                  <c:v>47.279906220729714</c:v>
                </c:pt>
                <c:pt idx="6">
                  <c:v>47.97870831117271</c:v>
                </c:pt>
                <c:pt idx="7">
                  <c:v>49.006981533013132</c:v>
                </c:pt>
                <c:pt idx="8">
                  <c:v>49.707453327054282</c:v>
                </c:pt>
                <c:pt idx="9">
                  <c:v>52.221927438704959</c:v>
                </c:pt>
                <c:pt idx="10">
                  <c:v>53.636114494987964</c:v>
                </c:pt>
                <c:pt idx="11">
                  <c:v>52.015640272141113</c:v>
                </c:pt>
                <c:pt idx="12">
                  <c:v>53.710600096850001</c:v>
                </c:pt>
                <c:pt idx="13">
                  <c:v>48.50181610737976</c:v>
                </c:pt>
                <c:pt idx="14">
                  <c:v>52.482620213481425</c:v>
                </c:pt>
                <c:pt idx="15">
                  <c:v>53.660508979194418</c:v>
                </c:pt>
                <c:pt idx="16">
                  <c:v>54.379999999999995</c:v>
                </c:pt>
                <c:pt idx="17">
                  <c:v>57.2</c:v>
                </c:pt>
              </c:numCache>
              <c:extLst/>
            </c:numRef>
          </c:val>
          <c:extLst>
            <c:ext xmlns:c16="http://schemas.microsoft.com/office/drawing/2014/chart" uri="{C3380CC4-5D6E-409C-BE32-E72D297353CC}">
              <c16:uniqueId val="{00000003-56B6-49E2-8F19-C8D10CC94A21}"/>
            </c:ext>
          </c:extLst>
        </c:ser>
        <c:ser>
          <c:idx val="8"/>
          <c:order val="4"/>
          <c:tx>
            <c:strRef>
              <c:f>Sheet1!$B$11</c:f>
              <c:strCache>
                <c:ptCount val="1"/>
                <c:pt idx="0">
                  <c:v>Agriculture</c:v>
                </c:pt>
              </c:strCache>
            </c:strRef>
          </c:tx>
          <c:spPr>
            <a:solidFill>
              <a:schemeClr val="accent5">
                <a:lumMod val="20000"/>
                <a:lumOff val="80000"/>
              </a:schemeClr>
            </a:solidFill>
            <a:ln>
              <a:noFill/>
            </a:ln>
            <a:effectLst/>
          </c:spPr>
          <c:cat>
            <c:numRef>
              <c:f>(Sheet1!$C$2:$G$2,Sheet1!$I$2:$Q$2,Sheet1!$S$2:$AP$2,Sheet1!$AR$2:$BA$2)</c:f>
              <c:numCache>
                <c:formatCode>General</c:formatCode>
                <c:ptCount val="48"/>
                <c:pt idx="0" formatCode="###0;###0">
                  <c:v>2000</c:v>
                </c:pt>
                <c:pt idx="9" formatCode="###0;###0">
                  <c:v>2010</c:v>
                </c:pt>
                <c:pt idx="18" formatCode="###0;###0">
                  <c:v>2020</c:v>
                </c:pt>
                <c:pt idx="28" formatCode="###0;###0">
                  <c:v>2030</c:v>
                </c:pt>
                <c:pt idx="42" formatCode="###0;###0">
                  <c:v>2045</c:v>
                </c:pt>
                <c:pt idx="47" formatCode="###0;###0">
                  <c:v>2050</c:v>
                </c:pt>
              </c:numCache>
              <c:extLst/>
            </c:numRef>
          </c:cat>
          <c:val>
            <c:numRef>
              <c:f>(Sheet1!$C$11:$G$11,Sheet1!$I$11:$Q$11,Sheet1!$S$11:$V$11)</c:f>
              <c:numCache>
                <c:formatCode>General</c:formatCode>
                <c:ptCount val="18"/>
                <c:pt idx="0">
                  <c:v>30.970759304254273</c:v>
                </c:pt>
                <c:pt idx="1">
                  <c:v>31.147792089983614</c:v>
                </c:pt>
                <c:pt idx="2">
                  <c:v>33.24056699031842</c:v>
                </c:pt>
                <c:pt idx="3">
                  <c:v>33.538167941943449</c:v>
                </c:pt>
                <c:pt idx="4">
                  <c:v>32.834094789365331</c:v>
                </c:pt>
                <c:pt idx="5">
                  <c:v>34.724628238559262</c:v>
                </c:pt>
                <c:pt idx="6">
                  <c:v>35.217905307934252</c:v>
                </c:pt>
                <c:pt idx="7">
                  <c:v>35.089569148525413</c:v>
                </c:pt>
                <c:pt idx="8">
                  <c:v>32.84551209732539</c:v>
                </c:pt>
                <c:pt idx="9">
                  <c:v>33.679326497964183</c:v>
                </c:pt>
                <c:pt idx="10">
                  <c:v>34.339101534900124</c:v>
                </c:pt>
                <c:pt idx="11">
                  <c:v>35.463749008304013</c:v>
                </c:pt>
                <c:pt idx="12">
                  <c:v>33.988869059097183</c:v>
                </c:pt>
                <c:pt idx="13">
                  <c:v>35.058851088857438</c:v>
                </c:pt>
                <c:pt idx="14">
                  <c:v>33.505741388486392</c:v>
                </c:pt>
                <c:pt idx="15">
                  <c:v>32.416637495546816</c:v>
                </c:pt>
                <c:pt idx="16">
                  <c:v>32.57</c:v>
                </c:pt>
                <c:pt idx="17">
                  <c:v>31.8</c:v>
                </c:pt>
              </c:numCache>
              <c:extLst/>
            </c:numRef>
          </c:val>
          <c:extLst>
            <c:ext xmlns:c16="http://schemas.microsoft.com/office/drawing/2014/chart" uri="{C3380CC4-5D6E-409C-BE32-E72D297353CC}">
              <c16:uniqueId val="{00000004-56B6-49E2-8F19-C8D10CC94A21}"/>
            </c:ext>
          </c:extLst>
        </c:ser>
        <c:dLbls>
          <c:showLegendKey val="0"/>
          <c:showVal val="0"/>
          <c:showCatName val="0"/>
          <c:showSerName val="0"/>
          <c:showPercent val="0"/>
          <c:showBubbleSize val="0"/>
        </c:dLbls>
        <c:axId val="587849512"/>
        <c:axId val="591544160"/>
      </c:areaChart>
      <c:lineChart>
        <c:grouping val="standard"/>
        <c:varyColors val="0"/>
        <c:ser>
          <c:idx val="11"/>
          <c:order val="5"/>
          <c:tx>
            <c:strRef>
              <c:f>Sheet1!$B$14</c:f>
              <c:strCache>
                <c:ptCount val="1"/>
                <c:pt idx="0">
                  <c:v>Targets</c:v>
                </c:pt>
              </c:strCache>
            </c:strRef>
          </c:tx>
          <c:spPr>
            <a:ln w="28575" cap="rnd">
              <a:solidFill>
                <a:srgbClr val="00B050"/>
              </a:solidFill>
              <a:round/>
            </a:ln>
            <a:effectLst/>
          </c:spPr>
          <c:marker>
            <c:symbol val="circle"/>
            <c:size val="5"/>
            <c:spPr>
              <a:solidFill>
                <a:srgbClr val="00B0F0"/>
              </a:solidFill>
              <a:ln w="9525">
                <a:solidFill>
                  <a:srgbClr val="00B050"/>
                </a:solidFill>
              </a:ln>
              <a:effectLst/>
            </c:spPr>
          </c:marker>
          <c:dPt>
            <c:idx val="18"/>
            <c:marker>
              <c:symbol val="circle"/>
              <c:size val="5"/>
              <c:spPr>
                <a:solidFill>
                  <a:schemeClr val="tx2"/>
                </a:solidFill>
                <a:ln w="9525">
                  <a:solidFill>
                    <a:schemeClr val="tx2"/>
                  </a:solidFill>
                </a:ln>
                <a:effectLst/>
              </c:spPr>
            </c:marker>
            <c:bubble3D val="0"/>
            <c:spPr>
              <a:ln w="28575" cap="rnd">
                <a:solidFill>
                  <a:schemeClr val="tx2"/>
                </a:solidFill>
                <a:round/>
              </a:ln>
              <a:effectLst/>
            </c:spPr>
            <c:extLst>
              <c:ext xmlns:c16="http://schemas.microsoft.com/office/drawing/2014/chart" uri="{C3380CC4-5D6E-409C-BE32-E72D297353CC}">
                <c16:uniqueId val="{00000006-56B6-49E2-8F19-C8D10CC94A21}"/>
              </c:ext>
            </c:extLst>
          </c:dPt>
          <c:dPt>
            <c:idx val="28"/>
            <c:marker>
              <c:symbol val="circle"/>
              <c:size val="5"/>
              <c:spPr>
                <a:solidFill>
                  <a:schemeClr val="tx2"/>
                </a:solidFill>
                <a:ln w="9525">
                  <a:solidFill>
                    <a:schemeClr val="tx2"/>
                  </a:solidFill>
                </a:ln>
                <a:effectLst/>
              </c:spPr>
            </c:marker>
            <c:bubble3D val="0"/>
            <c:spPr>
              <a:ln w="28575" cap="rnd">
                <a:solidFill>
                  <a:schemeClr val="tx2"/>
                </a:solidFill>
                <a:round/>
              </a:ln>
              <a:effectLst/>
            </c:spPr>
            <c:extLst>
              <c:ext xmlns:c16="http://schemas.microsoft.com/office/drawing/2014/chart" uri="{C3380CC4-5D6E-409C-BE32-E72D297353CC}">
                <c16:uniqueId val="{00000008-56B6-49E2-8F19-C8D10CC94A21}"/>
              </c:ext>
            </c:extLst>
          </c:dPt>
          <c:dPt>
            <c:idx val="42"/>
            <c:marker>
              <c:symbol val="circle"/>
              <c:size val="5"/>
              <c:spPr>
                <a:solidFill>
                  <a:schemeClr val="tx2"/>
                </a:solidFill>
                <a:ln w="9525">
                  <a:solidFill>
                    <a:schemeClr val="tx2"/>
                  </a:solidFill>
                </a:ln>
                <a:effectLst/>
              </c:spPr>
            </c:marker>
            <c:bubble3D val="0"/>
            <c:spPr>
              <a:ln w="28575" cap="rnd">
                <a:solidFill>
                  <a:schemeClr val="tx2"/>
                </a:solidFill>
                <a:round/>
              </a:ln>
              <a:effectLst/>
            </c:spPr>
            <c:extLst>
              <c:ext xmlns:c16="http://schemas.microsoft.com/office/drawing/2014/chart" uri="{C3380CC4-5D6E-409C-BE32-E72D297353CC}">
                <c16:uniqueId val="{0000000A-56B6-49E2-8F19-C8D10CC94A21}"/>
              </c:ext>
            </c:extLst>
          </c:dPt>
          <c:cat>
            <c:numRef>
              <c:f>(Sheet1!$C$2:$G$2,Sheet1!$I$2:$Q$2,Sheet1!$S$2:$AP$2,Sheet1!$AR$2:$BA$2)</c:f>
              <c:numCache>
                <c:formatCode>General</c:formatCode>
                <c:ptCount val="48"/>
                <c:pt idx="0" formatCode="###0;###0">
                  <c:v>2000</c:v>
                </c:pt>
                <c:pt idx="9" formatCode="###0;###0">
                  <c:v>2010</c:v>
                </c:pt>
                <c:pt idx="18" formatCode="###0;###0">
                  <c:v>2020</c:v>
                </c:pt>
                <c:pt idx="28" formatCode="###0;###0">
                  <c:v>2030</c:v>
                </c:pt>
                <c:pt idx="42" formatCode="###0;###0">
                  <c:v>2045</c:v>
                </c:pt>
                <c:pt idx="47" formatCode="###0;###0">
                  <c:v>2050</c:v>
                </c:pt>
              </c:numCache>
              <c:extLst/>
            </c:numRef>
          </c:cat>
          <c:val>
            <c:numRef>
              <c:f>(Sheet1!$C$14:$G$14,Sheet1!$I$14:$Q$14,Sheet1!$S$14:$AP$14,Sheet1!$AR$14:$AZ$14)</c:f>
              <c:numCache>
                <c:formatCode>General</c:formatCode>
                <c:ptCount val="47"/>
                <c:pt idx="18">
                  <c:v>431</c:v>
                </c:pt>
                <c:pt idx="28">
                  <c:v>259</c:v>
                </c:pt>
                <c:pt idx="42">
                  <c:v>65</c:v>
                </c:pt>
              </c:numCache>
              <c:extLst/>
            </c:numRef>
          </c:val>
          <c:smooth val="0"/>
          <c:extLst>
            <c:ext xmlns:c16="http://schemas.microsoft.com/office/drawing/2014/chart" uri="{C3380CC4-5D6E-409C-BE32-E72D297353CC}">
              <c16:uniqueId val="{0000000B-56B6-49E2-8F19-C8D10CC94A21}"/>
            </c:ext>
          </c:extLst>
        </c:ser>
        <c:dLbls>
          <c:showLegendKey val="0"/>
          <c:showVal val="0"/>
          <c:showCatName val="0"/>
          <c:showSerName val="0"/>
          <c:showPercent val="0"/>
          <c:showBubbleSize val="0"/>
        </c:dLbls>
        <c:marker val="1"/>
        <c:smooth val="0"/>
        <c:axId val="587849512"/>
        <c:axId val="591544160"/>
      </c:lineChart>
      <c:catAx>
        <c:axId val="587849512"/>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1544160"/>
        <c:crosses val="autoZero"/>
        <c:auto val="1"/>
        <c:lblAlgn val="ctr"/>
        <c:lblOffset val="100"/>
        <c:tickMarkSkip val="5"/>
        <c:noMultiLvlLbl val="0"/>
      </c:catAx>
      <c:valAx>
        <c:axId val="59154416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100" dirty="0"/>
                  <a:t>Million Metric Tons CO2e</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5E5E5E"/>
                </a:solidFill>
                <a:latin typeface="Arial" panose="020B0604020202020204" pitchFamily="34" charset="0"/>
                <a:ea typeface="+mn-ea"/>
                <a:cs typeface="Arial" panose="020B0604020202020204" pitchFamily="34" charset="0"/>
              </a:defRPr>
            </a:pPr>
            <a:endParaRPr lang="en-US"/>
          </a:p>
        </c:txPr>
        <c:crossAx val="587849512"/>
        <c:crosses val="autoZero"/>
        <c:crossBetween val="midCat"/>
        <c:majorUnit val="100"/>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sng" strike="noStrike" kern="1200" spc="0" baseline="0">
                <a:solidFill>
                  <a:schemeClr val="tx1">
                    <a:lumMod val="65000"/>
                    <a:lumOff val="35000"/>
                  </a:schemeClr>
                </a:solidFill>
                <a:latin typeface="+mn-lt"/>
                <a:ea typeface="+mn-ea"/>
                <a:cs typeface="+mn-cs"/>
              </a:defRPr>
            </a:pPr>
            <a:r>
              <a:rPr lang="en-US" sz="1300" b="1" u="none" dirty="0">
                <a:latin typeface="Arial" panose="020B0604020202020204" pitchFamily="34" charset="0"/>
                <a:cs typeface="Arial" panose="020B0604020202020204" pitchFamily="34" charset="0"/>
              </a:rPr>
              <a:t>Residential Buildings: Transitioning Space and Water Heating to all-Electric</a:t>
            </a:r>
          </a:p>
        </c:rich>
      </c:tx>
      <c:overlay val="0"/>
      <c:spPr>
        <a:noFill/>
        <a:ln>
          <a:noFill/>
        </a:ln>
        <a:effectLst/>
      </c:spPr>
      <c:txPr>
        <a:bodyPr rot="0" spcFirstLastPara="1" vertOverflow="ellipsis" vert="horz" wrap="square" anchor="ctr" anchorCtr="1"/>
        <a:lstStyle/>
        <a:p>
          <a:pPr>
            <a:defRPr sz="12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'Decr in Gas &amp; Incr in Electric'!$AP$2</c:f>
              <c:strCache>
                <c:ptCount val="1"/>
                <c:pt idx="0">
                  <c:v>Electric Space Heating</c:v>
                </c:pt>
              </c:strCache>
            </c:strRef>
          </c:tx>
          <c:spPr>
            <a:ln w="28575" cap="rnd">
              <a:solidFill>
                <a:schemeClr val="accent1"/>
              </a:solidFill>
              <a:round/>
            </a:ln>
            <a:effectLst/>
          </c:spPr>
          <c:marker>
            <c:symbol val="none"/>
          </c:marker>
          <c:cat>
            <c:numRef>
              <c:f>'Decr in Gas &amp; Incr in Electric'!$AQ$1:$BU$1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'Decr in Gas &amp; Incr in Electric'!$AQ$2:$BU$2</c:f>
              <c:numCache>
                <c:formatCode>_(* #,##0_);_(* \(#,##0\);_(* "-"??_);_(@_)</c:formatCode>
                <c:ptCount val="31"/>
                <c:pt idx="0">
                  <c:v>133.58773517240658</c:v>
                </c:pt>
                <c:pt idx="1">
                  <c:v>129.45060951948673</c:v>
                </c:pt>
                <c:pt idx="2">
                  <c:v>128.48739257677045</c:v>
                </c:pt>
                <c:pt idx="3">
                  <c:v>121.17166615318789</c:v>
                </c:pt>
                <c:pt idx="4">
                  <c:v>121.09658155724772</c:v>
                </c:pt>
                <c:pt idx="5">
                  <c:v>118.0368054684271</c:v>
                </c:pt>
                <c:pt idx="6">
                  <c:v>128.24089061084038</c:v>
                </c:pt>
                <c:pt idx="7">
                  <c:v>130.60146706835266</c:v>
                </c:pt>
                <c:pt idx="8">
                  <c:v>140.60570165997754</c:v>
                </c:pt>
                <c:pt idx="9">
                  <c:v>156.34234478343743</c:v>
                </c:pt>
                <c:pt idx="10">
                  <c:v>199.88062376691644</c:v>
                </c:pt>
                <c:pt idx="11">
                  <c:v>297.75023590089506</c:v>
                </c:pt>
                <c:pt idx="12">
                  <c:v>436.89568552021694</c:v>
                </c:pt>
                <c:pt idx="13">
                  <c:v>535.9768394952597</c:v>
                </c:pt>
                <c:pt idx="14">
                  <c:v>576.64947719825216</c:v>
                </c:pt>
                <c:pt idx="15">
                  <c:v>594.13577866686478</c:v>
                </c:pt>
                <c:pt idx="16">
                  <c:v>592.18943790472326</c:v>
                </c:pt>
                <c:pt idx="17">
                  <c:v>595.90371780346322</c:v>
                </c:pt>
                <c:pt idx="18">
                  <c:v>629.24311674337434</c:v>
                </c:pt>
                <c:pt idx="19">
                  <c:v>661.603693765515</c:v>
                </c:pt>
                <c:pt idx="20">
                  <c:v>664.61199842720885</c:v>
                </c:pt>
                <c:pt idx="21">
                  <c:v>659.02294698250728</c:v>
                </c:pt>
                <c:pt idx="22">
                  <c:v>654.96973436946257</c:v>
                </c:pt>
                <c:pt idx="23">
                  <c:v>652.39345487551464</c:v>
                </c:pt>
                <c:pt idx="24">
                  <c:v>651.07261845997323</c:v>
                </c:pt>
                <c:pt idx="25">
                  <c:v>652.53024565110888</c:v>
                </c:pt>
                <c:pt idx="26">
                  <c:v>655.02743888109887</c:v>
                </c:pt>
                <c:pt idx="27">
                  <c:v>659.10879990222077</c:v>
                </c:pt>
                <c:pt idx="28">
                  <c:v>663.78227913226499</c:v>
                </c:pt>
                <c:pt idx="29">
                  <c:v>668.68687005548873</c:v>
                </c:pt>
                <c:pt idx="30">
                  <c:v>673.16913095764426</c:v>
                </c:pt>
              </c:numCache>
            </c:numRef>
          </c:val>
          <c:smooth val="0"/>
          <c:extLst>
            <c:ext xmlns:c16="http://schemas.microsoft.com/office/drawing/2014/chart" uri="{C3380CC4-5D6E-409C-BE32-E72D297353CC}">
              <c16:uniqueId val="{00000000-0EA2-4EBB-8398-27027778CCFB}"/>
            </c:ext>
          </c:extLst>
        </c:ser>
        <c:ser>
          <c:idx val="1"/>
          <c:order val="1"/>
          <c:tx>
            <c:strRef>
              <c:f>'Decr in Gas &amp; Incr in Electric'!$AP$3</c:f>
              <c:strCache>
                <c:ptCount val="1"/>
                <c:pt idx="0">
                  <c:v>Non-Electric Space Heating</c:v>
                </c:pt>
              </c:strCache>
            </c:strRef>
          </c:tx>
          <c:spPr>
            <a:ln w="28575" cap="rnd">
              <a:solidFill>
                <a:schemeClr val="accent2"/>
              </a:solidFill>
              <a:round/>
            </a:ln>
            <a:effectLst/>
          </c:spPr>
          <c:marker>
            <c:symbol val="none"/>
          </c:marker>
          <c:cat>
            <c:numRef>
              <c:f>'Decr in Gas &amp; Incr in Electric'!$AQ$1:$BU$1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'Decr in Gas &amp; Incr in Electric'!$AQ$3:$BU$3</c:f>
              <c:numCache>
                <c:formatCode>_(* #,##0_);_(* \(#,##0\);_(* "-"??_);_(@_)</c:formatCode>
                <c:ptCount val="31"/>
                <c:pt idx="0">
                  <c:v>519.31509223272371</c:v>
                </c:pt>
                <c:pt idx="1">
                  <c:v>503.10929569696253</c:v>
                </c:pt>
                <c:pt idx="2">
                  <c:v>499.30600759725519</c:v>
                </c:pt>
                <c:pt idx="3">
                  <c:v>470.95361549448984</c:v>
                </c:pt>
                <c:pt idx="4">
                  <c:v>470.582406068556</c:v>
                </c:pt>
                <c:pt idx="5">
                  <c:v>458.16200675575163</c:v>
                </c:pt>
                <c:pt idx="6">
                  <c:v>497.20220741146346</c:v>
                </c:pt>
                <c:pt idx="7">
                  <c:v>507.31200308242916</c:v>
                </c:pt>
                <c:pt idx="8">
                  <c:v>520.55971432128194</c:v>
                </c:pt>
                <c:pt idx="9">
                  <c:v>518.18096488089861</c:v>
                </c:pt>
                <c:pt idx="10">
                  <c:v>487.53451517115082</c:v>
                </c:pt>
                <c:pt idx="11">
                  <c:v>392.0620691472833</c:v>
                </c:pt>
                <c:pt idx="12">
                  <c:v>256.7359692194633</c:v>
                </c:pt>
                <c:pt idx="13">
                  <c:v>159.43248960200663</c:v>
                </c:pt>
                <c:pt idx="14">
                  <c:v>118.32625892270894</c:v>
                </c:pt>
                <c:pt idx="15">
                  <c:v>99.282150456229914</c:v>
                </c:pt>
                <c:pt idx="16">
                  <c:v>97.557834303948582</c:v>
                </c:pt>
                <c:pt idx="17">
                  <c:v>88.151113050837708</c:v>
                </c:pt>
                <c:pt idx="18">
                  <c:v>48.515505805181029</c:v>
                </c:pt>
                <c:pt idx="19">
                  <c:v>9.6044436766786028</c:v>
                </c:pt>
                <c:pt idx="20">
                  <c:v>0</c:v>
                </c:pt>
                <c:pt idx="21">
                  <c:v>0</c:v>
                </c:pt>
                <c:pt idx="22">
                  <c:v>0</c:v>
                </c:pt>
                <c:pt idx="23">
                  <c:v>0</c:v>
                </c:pt>
                <c:pt idx="24">
                  <c:v>0</c:v>
                </c:pt>
                <c:pt idx="25">
                  <c:v>0</c:v>
                </c:pt>
                <c:pt idx="26">
                  <c:v>0</c:v>
                </c:pt>
                <c:pt idx="27">
                  <c:v>0</c:v>
                </c:pt>
                <c:pt idx="28">
                  <c:v>0</c:v>
                </c:pt>
                <c:pt idx="29">
                  <c:v>0</c:v>
                </c:pt>
                <c:pt idx="30">
                  <c:v>0</c:v>
                </c:pt>
              </c:numCache>
            </c:numRef>
          </c:val>
          <c:smooth val="0"/>
          <c:extLst>
            <c:ext xmlns:c16="http://schemas.microsoft.com/office/drawing/2014/chart" uri="{C3380CC4-5D6E-409C-BE32-E72D297353CC}">
              <c16:uniqueId val="{00000001-0EA2-4EBB-8398-27027778CCFB}"/>
            </c:ext>
          </c:extLst>
        </c:ser>
        <c:ser>
          <c:idx val="2"/>
          <c:order val="2"/>
          <c:tx>
            <c:strRef>
              <c:f>'Decr in Gas &amp; Incr in Electric'!$AP$4</c:f>
              <c:strCache>
                <c:ptCount val="1"/>
                <c:pt idx="0">
                  <c:v>Electric Water Heating</c:v>
                </c:pt>
              </c:strCache>
            </c:strRef>
          </c:tx>
          <c:spPr>
            <a:ln w="28575" cap="rnd">
              <a:solidFill>
                <a:schemeClr val="accent3"/>
              </a:solidFill>
              <a:round/>
            </a:ln>
            <a:effectLst/>
          </c:spPr>
          <c:marker>
            <c:symbol val="none"/>
          </c:marker>
          <c:cat>
            <c:numRef>
              <c:f>'Decr in Gas &amp; Incr in Electric'!$AQ$1:$BU$1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'Decr in Gas &amp; Incr in Electric'!$AQ$4:$BU$4</c:f>
              <c:numCache>
                <c:formatCode>_(* #,##0_);_(* \(#,##0\);_(* "-"??_);_(@_)</c:formatCode>
                <c:ptCount val="31"/>
                <c:pt idx="0">
                  <c:v>47.238948517661733</c:v>
                </c:pt>
                <c:pt idx="1">
                  <c:v>46.015254660994096</c:v>
                </c:pt>
                <c:pt idx="2">
                  <c:v>45.786657934774524</c:v>
                </c:pt>
                <c:pt idx="3">
                  <c:v>43.824829687317795</c:v>
                </c:pt>
                <c:pt idx="4">
                  <c:v>43.909633947836909</c:v>
                </c:pt>
                <c:pt idx="5">
                  <c:v>42.948670912783371</c:v>
                </c:pt>
                <c:pt idx="6">
                  <c:v>45.964891398553668</c:v>
                </c:pt>
                <c:pt idx="7">
                  <c:v>47.216486255810977</c:v>
                </c:pt>
                <c:pt idx="8">
                  <c:v>56.40631631077914</c:v>
                </c:pt>
                <c:pt idx="9">
                  <c:v>76.125982180949848</c:v>
                </c:pt>
                <c:pt idx="10">
                  <c:v>136.02414970553644</c:v>
                </c:pt>
                <c:pt idx="11">
                  <c:v>276.29225332642113</c:v>
                </c:pt>
                <c:pt idx="12">
                  <c:v>474.06404067694467</c:v>
                </c:pt>
                <c:pt idx="13">
                  <c:v>613.28330640382615</c:v>
                </c:pt>
                <c:pt idx="14">
                  <c:v>669.2040262153771</c:v>
                </c:pt>
                <c:pt idx="15">
                  <c:v>692.68256489413898</c:v>
                </c:pt>
                <c:pt idx="16">
                  <c:v>689.76284071806742</c:v>
                </c:pt>
                <c:pt idx="17">
                  <c:v>696.08871242913256</c:v>
                </c:pt>
                <c:pt idx="18">
                  <c:v>745.17704056398759</c:v>
                </c:pt>
                <c:pt idx="19">
                  <c:v>793.41450213199721</c:v>
                </c:pt>
                <c:pt idx="20">
                  <c:v>800.48926060959559</c:v>
                </c:pt>
                <c:pt idx="21">
                  <c:v>795.4678588813822</c:v>
                </c:pt>
                <c:pt idx="22">
                  <c:v>792.35584147228906</c:v>
                </c:pt>
                <c:pt idx="23">
                  <c:v>790.93817443413263</c:v>
                </c:pt>
                <c:pt idx="24">
                  <c:v>791.01868059553522</c:v>
                </c:pt>
                <c:pt idx="25">
                  <c:v>793.4940789303331</c:v>
                </c:pt>
                <c:pt idx="26">
                  <c:v>796.76795165351734</c:v>
                </c:pt>
                <c:pt idx="27">
                  <c:v>800.97135820241454</c:v>
                </c:pt>
                <c:pt idx="28">
                  <c:v>804.8082162371345</c:v>
                </c:pt>
                <c:pt idx="29">
                  <c:v>808.07929294514236</c:v>
                </c:pt>
                <c:pt idx="30">
                  <c:v>810.36337777271513</c:v>
                </c:pt>
              </c:numCache>
            </c:numRef>
          </c:val>
          <c:smooth val="0"/>
          <c:extLst>
            <c:ext xmlns:c16="http://schemas.microsoft.com/office/drawing/2014/chart" uri="{C3380CC4-5D6E-409C-BE32-E72D297353CC}">
              <c16:uniqueId val="{00000002-0EA2-4EBB-8398-27027778CCFB}"/>
            </c:ext>
          </c:extLst>
        </c:ser>
        <c:ser>
          <c:idx val="3"/>
          <c:order val="3"/>
          <c:tx>
            <c:strRef>
              <c:f>'Decr in Gas &amp; Incr in Electric'!$AP$5</c:f>
              <c:strCache>
                <c:ptCount val="1"/>
                <c:pt idx="0">
                  <c:v>Non-Electric Water Heating</c:v>
                </c:pt>
              </c:strCache>
            </c:strRef>
          </c:tx>
          <c:spPr>
            <a:ln w="28575" cap="rnd">
              <a:solidFill>
                <a:schemeClr val="accent4"/>
              </a:solidFill>
              <a:round/>
            </a:ln>
            <a:effectLst/>
          </c:spPr>
          <c:marker>
            <c:symbol val="none"/>
          </c:marker>
          <c:cat>
            <c:numRef>
              <c:f>'Decr in Gas &amp; Incr in Electric'!$AQ$1:$BU$1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'Decr in Gas &amp; Incr in Electric'!$AQ$5:$BU$5</c:f>
              <c:numCache>
                <c:formatCode>_(* #,##0_);_(* \(#,##0\);_(* "-"??_);_(@_)</c:formatCode>
                <c:ptCount val="31"/>
                <c:pt idx="0">
                  <c:v>748.35939675330633</c:v>
                </c:pt>
                <c:pt idx="1">
                  <c:v>730.71796280513331</c:v>
                </c:pt>
                <c:pt idx="2">
                  <c:v>729.34298464818221</c:v>
                </c:pt>
                <c:pt idx="3">
                  <c:v>695.81017516417967</c:v>
                </c:pt>
                <c:pt idx="4">
                  <c:v>698.75660812180013</c:v>
                </c:pt>
                <c:pt idx="5">
                  <c:v>683.07524435386051</c:v>
                </c:pt>
                <c:pt idx="6">
                  <c:v>737.09572431421213</c:v>
                </c:pt>
                <c:pt idx="7">
                  <c:v>750.18838651004307</c:v>
                </c:pt>
                <c:pt idx="8">
                  <c:v>765.10847138105112</c:v>
                </c:pt>
                <c:pt idx="9">
                  <c:v>757.3358668460296</c:v>
                </c:pt>
                <c:pt idx="10">
                  <c:v>707.96630938032865</c:v>
                </c:pt>
                <c:pt idx="11">
                  <c:v>566.58221075254164</c:v>
                </c:pt>
                <c:pt idx="12">
                  <c:v>369.04727623008216</c:v>
                </c:pt>
                <c:pt idx="13">
                  <c:v>228.10713257832776</c:v>
                </c:pt>
                <c:pt idx="14">
                  <c:v>168.6882384486446</c:v>
                </c:pt>
                <c:pt idx="15">
                  <c:v>141.15891341923759</c:v>
                </c:pt>
                <c:pt idx="16">
                  <c:v>138.48935613456109</c:v>
                </c:pt>
                <c:pt idx="17">
                  <c:v>125.06631981491205</c:v>
                </c:pt>
                <c:pt idx="18">
                  <c:v>68.823142175801621</c:v>
                </c:pt>
                <c:pt idx="19">
                  <c:v>13.620662680620491</c:v>
                </c:pt>
                <c:pt idx="20">
                  <c:v>0</c:v>
                </c:pt>
                <c:pt idx="21">
                  <c:v>0</c:v>
                </c:pt>
                <c:pt idx="22">
                  <c:v>0</c:v>
                </c:pt>
                <c:pt idx="23">
                  <c:v>0</c:v>
                </c:pt>
                <c:pt idx="24">
                  <c:v>0</c:v>
                </c:pt>
                <c:pt idx="25">
                  <c:v>0</c:v>
                </c:pt>
                <c:pt idx="26">
                  <c:v>0</c:v>
                </c:pt>
                <c:pt idx="27">
                  <c:v>0</c:v>
                </c:pt>
                <c:pt idx="28">
                  <c:v>0</c:v>
                </c:pt>
                <c:pt idx="29">
                  <c:v>0</c:v>
                </c:pt>
                <c:pt idx="30">
                  <c:v>0</c:v>
                </c:pt>
              </c:numCache>
            </c:numRef>
          </c:val>
          <c:smooth val="0"/>
          <c:extLst>
            <c:ext xmlns:c16="http://schemas.microsoft.com/office/drawing/2014/chart" uri="{C3380CC4-5D6E-409C-BE32-E72D297353CC}">
              <c16:uniqueId val="{00000003-0EA2-4EBB-8398-27027778CCFB}"/>
            </c:ext>
          </c:extLst>
        </c:ser>
        <c:dLbls>
          <c:showLegendKey val="0"/>
          <c:showVal val="0"/>
          <c:showCatName val="0"/>
          <c:showSerName val="0"/>
          <c:showPercent val="0"/>
          <c:showBubbleSize val="0"/>
        </c:dLbls>
        <c:smooth val="0"/>
        <c:axId val="1099813344"/>
        <c:axId val="1098902392"/>
      </c:lineChart>
      <c:catAx>
        <c:axId val="10998133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8902392"/>
        <c:crosses val="autoZero"/>
        <c:auto val="1"/>
        <c:lblAlgn val="ctr"/>
        <c:lblOffset val="100"/>
        <c:noMultiLvlLbl val="0"/>
      </c:catAx>
      <c:valAx>
        <c:axId val="1098902392"/>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Device Sales (Thousands)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99813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en-US" sz="1300" b="1" u="none" dirty="0">
                <a:latin typeface="Arial" panose="020B0604020202020204" pitchFamily="34" charset="0"/>
                <a:cs typeface="Arial" panose="020B0604020202020204" pitchFamily="34" charset="0"/>
              </a:rPr>
              <a:t>Commercial Buildings:</a:t>
            </a:r>
            <a:r>
              <a:rPr lang="en-US" sz="1300" b="1" u="none" baseline="0" dirty="0">
                <a:latin typeface="Arial" panose="020B0604020202020204" pitchFamily="34" charset="0"/>
                <a:cs typeface="Arial" panose="020B0604020202020204" pitchFamily="34" charset="0"/>
              </a:rPr>
              <a:t> </a:t>
            </a:r>
            <a:r>
              <a:rPr lang="en-US" sz="1300" b="1" u="none" dirty="0">
                <a:latin typeface="Arial" panose="020B0604020202020204" pitchFamily="34" charset="0"/>
                <a:cs typeface="Arial" panose="020B0604020202020204" pitchFamily="34" charset="0"/>
              </a:rPr>
              <a:t>Transitioning </a:t>
            </a:r>
            <a:r>
              <a:rPr lang="en-US" sz="1300" b="1" u="none" baseline="0" dirty="0">
                <a:latin typeface="Arial" panose="020B0604020202020204" pitchFamily="34" charset="0"/>
                <a:cs typeface="Arial" panose="020B0604020202020204" pitchFamily="34" charset="0"/>
              </a:rPr>
              <a:t>Space and Water Heating to all-Electric</a:t>
            </a:r>
            <a:endParaRPr lang="en-US" sz="1300" b="1" u="none"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35364611086521"/>
          <c:y val="0.17382036454060346"/>
          <c:w val="0.80403686730336232"/>
          <c:h val="0.50906565311046059"/>
        </c:manualLayout>
      </c:layout>
      <c:lineChart>
        <c:grouping val="standard"/>
        <c:varyColors val="0"/>
        <c:ser>
          <c:idx val="0"/>
          <c:order val="0"/>
          <c:tx>
            <c:strRef>
              <c:f>'Decr in Gas &amp; Incr in Electric'!$AO$10:$AP$10</c:f>
              <c:strCache>
                <c:ptCount val="2"/>
                <c:pt idx="0">
                  <c:v>Space Heating</c:v>
                </c:pt>
                <c:pt idx="1">
                  <c:v>Electric Space Heating</c:v>
                </c:pt>
              </c:strCache>
            </c:strRef>
          </c:tx>
          <c:spPr>
            <a:ln w="28575" cap="rnd">
              <a:solidFill>
                <a:schemeClr val="accent1"/>
              </a:solidFill>
              <a:round/>
            </a:ln>
            <a:effectLst/>
          </c:spPr>
          <c:marker>
            <c:symbol val="none"/>
          </c:marker>
          <c:cat>
            <c:numRef>
              <c:f>'Decr in Gas &amp; Incr in Electric'!$AQ$1:$BU$1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'Decr in Gas &amp; Incr in Electric'!$AQ$10:$BU$10</c:f>
              <c:numCache>
                <c:formatCode>_(* #,##0_);_(* \(#,##0\);_(* "-"??_);_(@_)</c:formatCode>
                <c:ptCount val="31"/>
                <c:pt idx="0">
                  <c:v>11470.220634605252</c:v>
                </c:pt>
                <c:pt idx="1">
                  <c:v>12147.657192545152</c:v>
                </c:pt>
                <c:pt idx="2">
                  <c:v>12569.57103385805</c:v>
                </c:pt>
                <c:pt idx="3">
                  <c:v>13249.750229286581</c:v>
                </c:pt>
                <c:pt idx="4">
                  <c:v>12973.141428971197</c:v>
                </c:pt>
                <c:pt idx="5">
                  <c:v>13222.083115073068</c:v>
                </c:pt>
                <c:pt idx="6">
                  <c:v>13273.211685486473</c:v>
                </c:pt>
                <c:pt idx="7">
                  <c:v>13443.219169982442</c:v>
                </c:pt>
                <c:pt idx="8">
                  <c:v>14109.405929428141</c:v>
                </c:pt>
                <c:pt idx="9">
                  <c:v>15566.598329389279</c:v>
                </c:pt>
                <c:pt idx="10">
                  <c:v>19053.495923068258</c:v>
                </c:pt>
                <c:pt idx="11">
                  <c:v>26956.236299474764</c:v>
                </c:pt>
                <c:pt idx="12">
                  <c:v>38192.017788966412</c:v>
                </c:pt>
                <c:pt idx="13">
                  <c:v>46329.980111065845</c:v>
                </c:pt>
                <c:pt idx="14">
                  <c:v>49898.26069686158</c:v>
                </c:pt>
                <c:pt idx="15">
                  <c:v>51653.871684752608</c:v>
                </c:pt>
                <c:pt idx="16">
                  <c:v>49783.827763196176</c:v>
                </c:pt>
                <c:pt idx="17">
                  <c:v>49906.584554104084</c:v>
                </c:pt>
                <c:pt idx="18">
                  <c:v>50235.278501197521</c:v>
                </c:pt>
                <c:pt idx="19">
                  <c:v>50853.703407442226</c:v>
                </c:pt>
                <c:pt idx="20">
                  <c:v>51882.156554623849</c:v>
                </c:pt>
                <c:pt idx="21">
                  <c:v>53453.84854945464</c:v>
                </c:pt>
                <c:pt idx="22">
                  <c:v>55676.510673058336</c:v>
                </c:pt>
                <c:pt idx="23">
                  <c:v>58495.317990413721</c:v>
                </c:pt>
                <c:pt idx="24">
                  <c:v>61695.055657254889</c:v>
                </c:pt>
                <c:pt idx="25">
                  <c:v>64980.206434045205</c:v>
                </c:pt>
                <c:pt idx="26">
                  <c:v>68114.652503869729</c:v>
                </c:pt>
                <c:pt idx="27">
                  <c:v>70921.961215251067</c:v>
                </c:pt>
                <c:pt idx="28">
                  <c:v>73271.715956852888</c:v>
                </c:pt>
                <c:pt idx="29">
                  <c:v>75050.252509359256</c:v>
                </c:pt>
                <c:pt idx="30">
                  <c:v>76282.19598464953</c:v>
                </c:pt>
              </c:numCache>
            </c:numRef>
          </c:val>
          <c:smooth val="0"/>
          <c:extLst>
            <c:ext xmlns:c16="http://schemas.microsoft.com/office/drawing/2014/chart" uri="{C3380CC4-5D6E-409C-BE32-E72D297353CC}">
              <c16:uniqueId val="{00000000-5272-4541-8E80-694449C340A0}"/>
            </c:ext>
          </c:extLst>
        </c:ser>
        <c:ser>
          <c:idx val="1"/>
          <c:order val="1"/>
          <c:tx>
            <c:strRef>
              <c:f>'Decr in Gas &amp; Incr in Electric'!$AO$11:$AP$11</c:f>
              <c:strCache>
                <c:ptCount val="2"/>
                <c:pt idx="0">
                  <c:v>Space Heating</c:v>
                </c:pt>
                <c:pt idx="1">
                  <c:v>Non-Electric Space Heating</c:v>
                </c:pt>
              </c:strCache>
            </c:strRef>
          </c:tx>
          <c:spPr>
            <a:ln w="28575" cap="rnd">
              <a:solidFill>
                <a:schemeClr val="accent2"/>
              </a:solidFill>
              <a:round/>
            </a:ln>
            <a:effectLst/>
          </c:spPr>
          <c:marker>
            <c:symbol val="none"/>
          </c:marker>
          <c:cat>
            <c:numRef>
              <c:f>'Decr in Gas &amp; Incr in Electric'!$AQ$1:$BU$1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'Decr in Gas &amp; Incr in Electric'!$AQ$11:$BU$11</c:f>
              <c:numCache>
                <c:formatCode>_(* #,##0_);_(* \(#,##0\);_(* "-"??_);_(@_)</c:formatCode>
                <c:ptCount val="31"/>
                <c:pt idx="0">
                  <c:v>33261.264745877685</c:v>
                </c:pt>
                <c:pt idx="1">
                  <c:v>35355.980160434665</c:v>
                </c:pt>
                <c:pt idx="2">
                  <c:v>36621.799225500807</c:v>
                </c:pt>
                <c:pt idx="3">
                  <c:v>38885.502236230066</c:v>
                </c:pt>
                <c:pt idx="4">
                  <c:v>37883.01582028126</c:v>
                </c:pt>
                <c:pt idx="5">
                  <c:v>38840.598376160771</c:v>
                </c:pt>
                <c:pt idx="6">
                  <c:v>39206.668982010313</c:v>
                </c:pt>
                <c:pt idx="7">
                  <c:v>40084.642434146852</c:v>
                </c:pt>
                <c:pt idx="8">
                  <c:v>40901.92487107894</c:v>
                </c:pt>
                <c:pt idx="9">
                  <c:v>41641.624262116646</c:v>
                </c:pt>
                <c:pt idx="10">
                  <c:v>39335.825740344459</c:v>
                </c:pt>
                <c:pt idx="11">
                  <c:v>31745.002440103533</c:v>
                </c:pt>
                <c:pt idx="12">
                  <c:v>20797.560362114655</c:v>
                </c:pt>
                <c:pt idx="13">
                  <c:v>12950.554633380252</c:v>
                </c:pt>
                <c:pt idx="14">
                  <c:v>9658.0105358526635</c:v>
                </c:pt>
                <c:pt idx="15">
                  <c:v>8144.6878267577567</c:v>
                </c:pt>
                <c:pt idx="16">
                  <c:v>7709.7959524357884</c:v>
                </c:pt>
                <c:pt idx="17">
                  <c:v>7610.0680436886814</c:v>
                </c:pt>
                <c:pt idx="18">
                  <c:v>7459.2583106404672</c:v>
                </c:pt>
                <c:pt idx="19">
                  <c:v>7209.9993716828421</c:v>
                </c:pt>
                <c:pt idx="20">
                  <c:v>6791.2783045651013</c:v>
                </c:pt>
                <c:pt idx="21">
                  <c:v>6119.2793675704697</c:v>
                </c:pt>
                <c:pt idx="22">
                  <c:v>5153.4072808703522</c:v>
                </c:pt>
                <c:pt idx="23">
                  <c:v>3965.9018090976783</c:v>
                </c:pt>
                <c:pt idx="24">
                  <c:v>2759.565287351933</c:v>
                </c:pt>
                <c:pt idx="25">
                  <c:v>1746.7955980763436</c:v>
                </c:pt>
                <c:pt idx="26">
                  <c:v>1024.4984864182511</c:v>
                </c:pt>
                <c:pt idx="27">
                  <c:v>568.12242987932632</c:v>
                </c:pt>
                <c:pt idx="28">
                  <c:v>302.68659776359289</c:v>
                </c:pt>
                <c:pt idx="29">
                  <c:v>156.66161366779883</c:v>
                </c:pt>
                <c:pt idx="30">
                  <c:v>0</c:v>
                </c:pt>
              </c:numCache>
            </c:numRef>
          </c:val>
          <c:smooth val="0"/>
          <c:extLst>
            <c:ext xmlns:c16="http://schemas.microsoft.com/office/drawing/2014/chart" uri="{C3380CC4-5D6E-409C-BE32-E72D297353CC}">
              <c16:uniqueId val="{00000001-5272-4541-8E80-694449C340A0}"/>
            </c:ext>
          </c:extLst>
        </c:ser>
        <c:ser>
          <c:idx val="2"/>
          <c:order val="2"/>
          <c:tx>
            <c:strRef>
              <c:f>'Decr in Gas &amp; Incr in Electric'!$AO$12:$AP$12</c:f>
              <c:strCache>
                <c:ptCount val="2"/>
                <c:pt idx="0">
                  <c:v>Water Heating</c:v>
                </c:pt>
                <c:pt idx="1">
                  <c:v>Electric Water Heating</c:v>
                </c:pt>
              </c:strCache>
            </c:strRef>
          </c:tx>
          <c:spPr>
            <a:ln w="28575" cap="rnd">
              <a:solidFill>
                <a:schemeClr val="accent3"/>
              </a:solidFill>
              <a:round/>
            </a:ln>
            <a:effectLst/>
          </c:spPr>
          <c:marker>
            <c:symbol val="none"/>
          </c:marker>
          <c:cat>
            <c:numRef>
              <c:f>'Decr in Gas &amp; Incr in Electric'!$AQ$1:$BU$1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'Decr in Gas &amp; Incr in Electric'!$AQ$12:$BU$12</c:f>
              <c:numCache>
                <c:formatCode>_(* #,##0_);_(* \(#,##0\);_(* "-"??_);_(@_)</c:formatCode>
                <c:ptCount val="31"/>
                <c:pt idx="0">
                  <c:v>1608.2124537557502</c:v>
                </c:pt>
                <c:pt idx="1">
                  <c:v>1697.6702127293452</c:v>
                </c:pt>
                <c:pt idx="2">
                  <c:v>1754.305545632496</c:v>
                </c:pt>
                <c:pt idx="3">
                  <c:v>1843.3332736006801</c:v>
                </c:pt>
                <c:pt idx="4">
                  <c:v>1808.032478940032</c:v>
                </c:pt>
                <c:pt idx="5">
                  <c:v>1839.3141068823309</c:v>
                </c:pt>
                <c:pt idx="6">
                  <c:v>1843.6501295204091</c:v>
                </c:pt>
                <c:pt idx="7">
                  <c:v>1862.4384970463461</c:v>
                </c:pt>
                <c:pt idx="8">
                  <c:v>2159.5490111746944</c:v>
                </c:pt>
                <c:pt idx="9">
                  <c:v>2874.0240843514302</c:v>
                </c:pt>
                <c:pt idx="10">
                  <c:v>4966.373040116111</c:v>
                </c:pt>
                <c:pt idx="11">
                  <c:v>9919.0122139799023</c:v>
                </c:pt>
                <c:pt idx="12">
                  <c:v>16997.347867209352</c:v>
                </c:pt>
                <c:pt idx="13">
                  <c:v>22224.009701206935</c:v>
                </c:pt>
                <c:pt idx="14">
                  <c:v>24662.758293526244</c:v>
                </c:pt>
                <c:pt idx="15">
                  <c:v>26002.996117111554</c:v>
                </c:pt>
                <c:pt idx="16">
                  <c:v>25574.482889719256</c:v>
                </c:pt>
                <c:pt idx="17">
                  <c:v>25841.112679417984</c:v>
                </c:pt>
                <c:pt idx="18">
                  <c:v>26093.98331554859</c:v>
                </c:pt>
                <c:pt idx="19">
                  <c:v>26329.612433413437</c:v>
                </c:pt>
                <c:pt idx="20">
                  <c:v>26564.214776072957</c:v>
                </c:pt>
                <c:pt idx="21">
                  <c:v>26835.113107731886</c:v>
                </c:pt>
                <c:pt idx="22">
                  <c:v>27157.424786533014</c:v>
                </c:pt>
                <c:pt idx="23">
                  <c:v>27502.00051692679</c:v>
                </c:pt>
                <c:pt idx="24">
                  <c:v>27808.405673848025</c:v>
                </c:pt>
                <c:pt idx="25">
                  <c:v>28061.406903761675</c:v>
                </c:pt>
                <c:pt idx="26">
                  <c:v>28335.526422389143</c:v>
                </c:pt>
                <c:pt idx="27">
                  <c:v>28721.052469290295</c:v>
                </c:pt>
                <c:pt idx="28">
                  <c:v>29264.152279289476</c:v>
                </c:pt>
                <c:pt idx="29">
                  <c:v>29935.962085860498</c:v>
                </c:pt>
                <c:pt idx="30">
                  <c:v>30686.87380071462</c:v>
                </c:pt>
              </c:numCache>
            </c:numRef>
          </c:val>
          <c:smooth val="0"/>
          <c:extLst>
            <c:ext xmlns:c16="http://schemas.microsoft.com/office/drawing/2014/chart" uri="{C3380CC4-5D6E-409C-BE32-E72D297353CC}">
              <c16:uniqueId val="{00000002-5272-4541-8E80-694449C340A0}"/>
            </c:ext>
          </c:extLst>
        </c:ser>
        <c:ser>
          <c:idx val="3"/>
          <c:order val="3"/>
          <c:tx>
            <c:strRef>
              <c:f>'Decr in Gas &amp; Incr in Electric'!$AO$13:$AP$13</c:f>
              <c:strCache>
                <c:ptCount val="2"/>
                <c:pt idx="0">
                  <c:v>Water Heating</c:v>
                </c:pt>
                <c:pt idx="1">
                  <c:v>Non-Electric Water Heating</c:v>
                </c:pt>
              </c:strCache>
            </c:strRef>
          </c:tx>
          <c:spPr>
            <a:ln w="28575" cap="rnd">
              <a:solidFill>
                <a:schemeClr val="accent4"/>
              </a:solidFill>
              <a:round/>
            </a:ln>
            <a:effectLst/>
          </c:spPr>
          <c:marker>
            <c:symbol val="none"/>
          </c:marker>
          <c:cat>
            <c:numRef>
              <c:f>'Decr in Gas &amp; Incr in Electric'!$AQ$1:$BU$1</c:f>
              <c:numCache>
                <c:formatCode>General</c:formatCode>
                <c:ptCount val="31"/>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pt idx="16">
                  <c:v>2031</c:v>
                </c:pt>
                <c:pt idx="17">
                  <c:v>2032</c:v>
                </c:pt>
                <c:pt idx="18">
                  <c:v>2033</c:v>
                </c:pt>
                <c:pt idx="19">
                  <c:v>2034</c:v>
                </c:pt>
                <c:pt idx="20">
                  <c:v>2035</c:v>
                </c:pt>
                <c:pt idx="21">
                  <c:v>2036</c:v>
                </c:pt>
                <c:pt idx="22">
                  <c:v>2037</c:v>
                </c:pt>
                <c:pt idx="23">
                  <c:v>2038</c:v>
                </c:pt>
                <c:pt idx="24">
                  <c:v>2039</c:v>
                </c:pt>
                <c:pt idx="25">
                  <c:v>2040</c:v>
                </c:pt>
                <c:pt idx="26">
                  <c:v>2041</c:v>
                </c:pt>
                <c:pt idx="27">
                  <c:v>2042</c:v>
                </c:pt>
                <c:pt idx="28">
                  <c:v>2043</c:v>
                </c:pt>
                <c:pt idx="29">
                  <c:v>2044</c:v>
                </c:pt>
                <c:pt idx="30">
                  <c:v>2045</c:v>
                </c:pt>
              </c:numCache>
            </c:numRef>
          </c:cat>
          <c:val>
            <c:numRef>
              <c:f>'Decr in Gas &amp; Incr in Electric'!$AQ$13:$BU$13</c:f>
              <c:numCache>
                <c:formatCode>_(* #,##0_);_(* \(#,##0\);_(* "-"??_);_(@_)</c:formatCode>
                <c:ptCount val="31"/>
                <c:pt idx="0">
                  <c:v>23969.193614169169</c:v>
                </c:pt>
                <c:pt idx="1">
                  <c:v>25111.42631569691</c:v>
                </c:pt>
                <c:pt idx="2">
                  <c:v>25780.66936832789</c:v>
                </c:pt>
                <c:pt idx="3">
                  <c:v>26822.928337145411</c:v>
                </c:pt>
                <c:pt idx="4">
                  <c:v>26249.332756652879</c:v>
                </c:pt>
                <c:pt idx="5">
                  <c:v>26512.453102845757</c:v>
                </c:pt>
                <c:pt idx="6">
                  <c:v>26433.015513349132</c:v>
                </c:pt>
                <c:pt idx="7">
                  <c:v>26560.849303679381</c:v>
                </c:pt>
                <c:pt idx="8">
                  <c:v>26586.150514019359</c:v>
                </c:pt>
                <c:pt idx="9">
                  <c:v>26523.462581784781</c:v>
                </c:pt>
                <c:pt idx="10">
                  <c:v>24774.054877926701</c:v>
                </c:pt>
                <c:pt idx="11">
                  <c:v>19936.598129615828</c:v>
                </c:pt>
                <c:pt idx="12">
                  <c:v>13088.144159893669</c:v>
                </c:pt>
                <c:pt idx="13">
                  <c:v>8201.7832513168396</c:v>
                </c:pt>
                <c:pt idx="14">
                  <c:v>6175.3670948210774</c:v>
                </c:pt>
                <c:pt idx="15">
                  <c:v>5266.1753176095363</c:v>
                </c:pt>
                <c:pt idx="16">
                  <c:v>5103.7430046362542</c:v>
                </c:pt>
                <c:pt idx="17">
                  <c:v>5084.9727148094007</c:v>
                </c:pt>
                <c:pt idx="18">
                  <c:v>4999.1196560565368</c:v>
                </c:pt>
                <c:pt idx="19">
                  <c:v>4801.6558817136947</c:v>
                </c:pt>
                <c:pt idx="20">
                  <c:v>4437.7610977596732</c:v>
                </c:pt>
                <c:pt idx="21">
                  <c:v>3863.7271969765279</c:v>
                </c:pt>
                <c:pt idx="22">
                  <c:v>3088.90656531682</c:v>
                </c:pt>
                <c:pt idx="23">
                  <c:v>2216.543585587061</c:v>
                </c:pt>
                <c:pt idx="24">
                  <c:v>1414.4363397372399</c:v>
                </c:pt>
                <c:pt idx="25">
                  <c:v>810.79047079905399</c:v>
                </c:pt>
                <c:pt idx="26">
                  <c:v>427.74874647247719</c:v>
                </c:pt>
                <c:pt idx="27">
                  <c:v>213.55548774302321</c:v>
                </c:pt>
                <c:pt idx="28">
                  <c:v>103.44152296250621</c:v>
                </c:pt>
                <c:pt idx="29">
                  <c:v>49.514018531822003</c:v>
                </c:pt>
                <c:pt idx="30">
                  <c:v>0</c:v>
                </c:pt>
              </c:numCache>
            </c:numRef>
          </c:val>
          <c:smooth val="0"/>
          <c:extLst>
            <c:ext xmlns:c16="http://schemas.microsoft.com/office/drawing/2014/chart" uri="{C3380CC4-5D6E-409C-BE32-E72D297353CC}">
              <c16:uniqueId val="{00000003-5272-4541-8E80-694449C340A0}"/>
            </c:ext>
          </c:extLst>
        </c:ser>
        <c:dLbls>
          <c:showLegendKey val="0"/>
          <c:showVal val="0"/>
          <c:showCatName val="0"/>
          <c:showSerName val="0"/>
          <c:showPercent val="0"/>
          <c:showBubbleSize val="0"/>
        </c:dLbls>
        <c:smooth val="0"/>
        <c:axId val="1167280440"/>
        <c:axId val="1167278144"/>
      </c:lineChart>
      <c:catAx>
        <c:axId val="1167280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7278144"/>
        <c:crosses val="autoZero"/>
        <c:auto val="1"/>
        <c:lblAlgn val="ctr"/>
        <c:lblOffset val="100"/>
        <c:noMultiLvlLbl val="0"/>
      </c:catAx>
      <c:valAx>
        <c:axId val="1167278144"/>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MMBTU  per Hour</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67280440"/>
        <c:crosses val="autoZero"/>
        <c:crossBetween val="between"/>
      </c:valAx>
      <c:spPr>
        <a:noFill/>
        <a:ln>
          <a:noFill/>
        </a:ln>
        <a:effectLst/>
      </c:spPr>
    </c:plotArea>
    <c:legend>
      <c:legendPos val="b"/>
      <c:layout>
        <c:manualLayout>
          <c:xMode val="edge"/>
          <c:yMode val="edge"/>
          <c:x val="0.18597949712746623"/>
          <c:y val="0.88590665348134323"/>
          <c:w val="0.81364978435945723"/>
          <c:h val="0.114093346518656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cap="none" spc="0" normalizeH="0" baseline="0">
                <a:solidFill>
                  <a:srgbClr val="5E5E5E"/>
                </a:solidFill>
                <a:latin typeface="+mn-lt"/>
                <a:ea typeface="+mj-ea"/>
                <a:cs typeface="+mj-cs"/>
              </a:defRPr>
            </a:pPr>
            <a:r>
              <a:rPr lang="en-US" sz="2000" dirty="0">
                <a:solidFill>
                  <a:srgbClr val="5E5E5E"/>
                </a:solidFill>
                <a:latin typeface="+mn-lt"/>
              </a:rPr>
              <a:t>MHD</a:t>
            </a:r>
            <a:r>
              <a:rPr lang="en-US" sz="2000" baseline="30000" dirty="0">
                <a:solidFill>
                  <a:srgbClr val="5E5E5E"/>
                </a:solidFill>
                <a:latin typeface="+mn-lt"/>
              </a:rPr>
              <a:t>2</a:t>
            </a:r>
            <a:r>
              <a:rPr lang="en-US" sz="2000" baseline="0" dirty="0">
                <a:solidFill>
                  <a:srgbClr val="5E5E5E"/>
                </a:solidFill>
                <a:latin typeface="+mn-lt"/>
              </a:rPr>
              <a:t> ZEV Adoption</a:t>
            </a:r>
            <a:r>
              <a:rPr lang="en-US" sz="2000" dirty="0">
                <a:solidFill>
                  <a:srgbClr val="5E5E5E"/>
                </a:solidFill>
                <a:latin typeface="+mn-lt"/>
              </a:rPr>
              <a:t> (CA)</a:t>
            </a:r>
          </a:p>
        </c:rich>
      </c:tx>
      <c:layout>
        <c:manualLayout>
          <c:xMode val="edge"/>
          <c:yMode val="edge"/>
          <c:x val="0.26649362505136726"/>
          <c:y val="1.51204291582594E-2"/>
        </c:manualLayout>
      </c:layout>
      <c:overlay val="0"/>
      <c:spPr>
        <a:noFill/>
        <a:ln>
          <a:noFill/>
        </a:ln>
        <a:effectLst/>
      </c:spPr>
      <c:txPr>
        <a:bodyPr rot="0" spcFirstLastPara="1" vertOverflow="ellipsis" vert="horz" wrap="square" anchor="ctr" anchorCtr="1"/>
        <a:lstStyle/>
        <a:p>
          <a:pPr>
            <a:defRPr sz="2000" b="0" i="0" u="none" strike="noStrike" kern="1200" cap="none" spc="0" normalizeH="0" baseline="0">
              <a:solidFill>
                <a:srgbClr val="5E5E5E"/>
              </a:solidFill>
              <a:latin typeface="+mn-lt"/>
              <a:ea typeface="+mj-ea"/>
              <a:cs typeface="+mj-cs"/>
            </a:defRPr>
          </a:pPr>
          <a:endParaRPr lang="en-US"/>
        </a:p>
      </c:txPr>
    </c:title>
    <c:autoTitleDeleted val="0"/>
    <c:plotArea>
      <c:layout/>
      <c:lineChart>
        <c:grouping val="standard"/>
        <c:varyColors val="0"/>
        <c:ser>
          <c:idx val="4"/>
          <c:order val="0"/>
          <c:tx>
            <c:strRef>
              <c:f>'2045 chart, no 2-3'!$A$33</c:f>
              <c:strCache>
                <c:ptCount val="1"/>
                <c:pt idx="0">
                  <c:v>Full CARB Regs</c:v>
                </c:pt>
              </c:strCache>
            </c:strRef>
          </c:tx>
          <c:spPr>
            <a:ln w="38100" cap="rnd">
              <a:solidFill>
                <a:sysClr val="window" lastClr="FFFFFF">
                  <a:lumMod val="65000"/>
                </a:sys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A008-43F6-BA19-C4D16C4620FE}"/>
                </c:ext>
              </c:extLst>
            </c:dLbl>
            <c:dLbl>
              <c:idx val="1"/>
              <c:delete val="1"/>
              <c:extLst>
                <c:ext xmlns:c15="http://schemas.microsoft.com/office/drawing/2012/chart" uri="{CE6537A1-D6FC-4f65-9D91-7224C49458BB}"/>
                <c:ext xmlns:c16="http://schemas.microsoft.com/office/drawing/2014/chart" uri="{C3380CC4-5D6E-409C-BE32-E72D297353CC}">
                  <c16:uniqueId val="{00000001-A008-43F6-BA19-C4D16C4620FE}"/>
                </c:ext>
              </c:extLst>
            </c:dLbl>
            <c:dLbl>
              <c:idx val="2"/>
              <c:delete val="1"/>
              <c:extLst>
                <c:ext xmlns:c15="http://schemas.microsoft.com/office/drawing/2012/chart" uri="{CE6537A1-D6FC-4f65-9D91-7224C49458BB}"/>
                <c:ext xmlns:c16="http://schemas.microsoft.com/office/drawing/2014/chart" uri="{C3380CC4-5D6E-409C-BE32-E72D297353CC}">
                  <c16:uniqueId val="{00000002-A008-43F6-BA19-C4D16C4620FE}"/>
                </c:ext>
              </c:extLst>
            </c:dLbl>
            <c:dLbl>
              <c:idx val="3"/>
              <c:delete val="1"/>
              <c:extLst>
                <c:ext xmlns:c15="http://schemas.microsoft.com/office/drawing/2012/chart" uri="{CE6537A1-D6FC-4f65-9D91-7224C49458BB}"/>
                <c:ext xmlns:c16="http://schemas.microsoft.com/office/drawing/2014/chart" uri="{C3380CC4-5D6E-409C-BE32-E72D297353CC}">
                  <c16:uniqueId val="{00000003-A008-43F6-BA19-C4D16C4620FE}"/>
                </c:ext>
              </c:extLst>
            </c:dLbl>
            <c:dLbl>
              <c:idx val="4"/>
              <c:delete val="1"/>
              <c:extLst>
                <c:ext xmlns:c15="http://schemas.microsoft.com/office/drawing/2012/chart" uri="{CE6537A1-D6FC-4f65-9D91-7224C49458BB}"/>
                <c:ext xmlns:c16="http://schemas.microsoft.com/office/drawing/2014/chart" uri="{C3380CC4-5D6E-409C-BE32-E72D297353CC}">
                  <c16:uniqueId val="{00000004-A008-43F6-BA19-C4D16C4620FE}"/>
                </c:ext>
              </c:extLst>
            </c:dLbl>
            <c:dLbl>
              <c:idx val="5"/>
              <c:delete val="1"/>
              <c:extLst>
                <c:ext xmlns:c15="http://schemas.microsoft.com/office/drawing/2012/chart" uri="{CE6537A1-D6FC-4f65-9D91-7224C49458BB}"/>
                <c:ext xmlns:c16="http://schemas.microsoft.com/office/drawing/2014/chart" uri="{C3380CC4-5D6E-409C-BE32-E72D297353CC}">
                  <c16:uniqueId val="{00000005-A008-43F6-BA19-C4D16C4620FE}"/>
                </c:ext>
              </c:extLst>
            </c:dLbl>
            <c:dLbl>
              <c:idx val="6"/>
              <c:delete val="1"/>
              <c:extLst>
                <c:ext xmlns:c15="http://schemas.microsoft.com/office/drawing/2012/chart" uri="{CE6537A1-D6FC-4f65-9D91-7224C49458BB}"/>
                <c:ext xmlns:c16="http://schemas.microsoft.com/office/drawing/2014/chart" uri="{C3380CC4-5D6E-409C-BE32-E72D297353CC}">
                  <c16:uniqueId val="{00000006-A008-43F6-BA19-C4D16C4620FE}"/>
                </c:ext>
              </c:extLst>
            </c:dLbl>
            <c:dLbl>
              <c:idx val="7"/>
              <c:delete val="1"/>
              <c:extLst>
                <c:ext xmlns:c15="http://schemas.microsoft.com/office/drawing/2012/chart" uri="{CE6537A1-D6FC-4f65-9D91-7224C49458BB}"/>
                <c:ext xmlns:c16="http://schemas.microsoft.com/office/drawing/2014/chart" uri="{C3380CC4-5D6E-409C-BE32-E72D297353CC}">
                  <c16:uniqueId val="{00000007-A008-43F6-BA19-C4D16C4620FE}"/>
                </c:ext>
              </c:extLst>
            </c:dLbl>
            <c:dLbl>
              <c:idx val="8"/>
              <c:delete val="1"/>
              <c:extLst>
                <c:ext xmlns:c15="http://schemas.microsoft.com/office/drawing/2012/chart" uri="{CE6537A1-D6FC-4f65-9D91-7224C49458BB}"/>
                <c:ext xmlns:c16="http://schemas.microsoft.com/office/drawing/2014/chart" uri="{C3380CC4-5D6E-409C-BE32-E72D297353CC}">
                  <c16:uniqueId val="{00000008-A008-43F6-BA19-C4D16C4620FE}"/>
                </c:ext>
              </c:extLst>
            </c:dLbl>
            <c:dLbl>
              <c:idx val="9"/>
              <c:delete val="1"/>
              <c:extLst>
                <c:ext xmlns:c15="http://schemas.microsoft.com/office/drawing/2012/chart" uri="{CE6537A1-D6FC-4f65-9D91-7224C49458BB}"/>
                <c:ext xmlns:c16="http://schemas.microsoft.com/office/drawing/2014/chart" uri="{C3380CC4-5D6E-409C-BE32-E72D297353CC}">
                  <c16:uniqueId val="{00000009-A008-43F6-BA19-C4D16C4620FE}"/>
                </c:ext>
              </c:extLst>
            </c:dLbl>
            <c:dLbl>
              <c:idx val="10"/>
              <c:delete val="1"/>
              <c:extLst>
                <c:ext xmlns:c15="http://schemas.microsoft.com/office/drawing/2012/chart" uri="{CE6537A1-D6FC-4f65-9D91-7224C49458BB}"/>
                <c:ext xmlns:c16="http://schemas.microsoft.com/office/drawing/2014/chart" uri="{C3380CC4-5D6E-409C-BE32-E72D297353CC}">
                  <c16:uniqueId val="{0000000A-A008-43F6-BA19-C4D16C4620FE}"/>
                </c:ext>
              </c:extLst>
            </c:dLbl>
            <c:dLbl>
              <c:idx val="11"/>
              <c:delete val="1"/>
              <c:extLst>
                <c:ext xmlns:c15="http://schemas.microsoft.com/office/drawing/2012/chart" uri="{CE6537A1-D6FC-4f65-9D91-7224C49458BB}"/>
                <c:ext xmlns:c16="http://schemas.microsoft.com/office/drawing/2014/chart" uri="{C3380CC4-5D6E-409C-BE32-E72D297353CC}">
                  <c16:uniqueId val="{0000000B-A008-43F6-BA19-C4D16C4620FE}"/>
                </c:ext>
              </c:extLst>
            </c:dLbl>
            <c:dLbl>
              <c:idx val="12"/>
              <c:delete val="1"/>
              <c:extLst>
                <c:ext xmlns:c15="http://schemas.microsoft.com/office/drawing/2012/chart" uri="{CE6537A1-D6FC-4f65-9D91-7224C49458BB}"/>
                <c:ext xmlns:c16="http://schemas.microsoft.com/office/drawing/2014/chart" uri="{C3380CC4-5D6E-409C-BE32-E72D297353CC}">
                  <c16:uniqueId val="{0000000C-A008-43F6-BA19-C4D16C4620FE}"/>
                </c:ext>
              </c:extLst>
            </c:dLbl>
            <c:dLbl>
              <c:idx val="13"/>
              <c:delete val="1"/>
              <c:extLst>
                <c:ext xmlns:c15="http://schemas.microsoft.com/office/drawing/2012/chart" uri="{CE6537A1-D6FC-4f65-9D91-7224C49458BB}"/>
                <c:ext xmlns:c16="http://schemas.microsoft.com/office/drawing/2014/chart" uri="{C3380CC4-5D6E-409C-BE32-E72D297353CC}">
                  <c16:uniqueId val="{0000000D-A008-43F6-BA19-C4D16C4620FE}"/>
                </c:ext>
              </c:extLst>
            </c:dLbl>
            <c:dLbl>
              <c:idx val="14"/>
              <c:delete val="1"/>
              <c:extLst>
                <c:ext xmlns:c15="http://schemas.microsoft.com/office/drawing/2012/chart" uri="{CE6537A1-D6FC-4f65-9D91-7224C49458BB}"/>
                <c:ext xmlns:c16="http://schemas.microsoft.com/office/drawing/2014/chart" uri="{C3380CC4-5D6E-409C-BE32-E72D297353CC}">
                  <c16:uniqueId val="{0000000E-A008-43F6-BA19-C4D16C4620FE}"/>
                </c:ext>
              </c:extLst>
            </c:dLbl>
            <c:dLbl>
              <c:idx val="15"/>
              <c:delete val="1"/>
              <c:extLst>
                <c:ext xmlns:c15="http://schemas.microsoft.com/office/drawing/2012/chart" uri="{CE6537A1-D6FC-4f65-9D91-7224C49458BB}"/>
                <c:ext xmlns:c16="http://schemas.microsoft.com/office/drawing/2014/chart" uri="{C3380CC4-5D6E-409C-BE32-E72D297353CC}">
                  <c16:uniqueId val="{0000000F-A008-43F6-BA19-C4D16C4620FE}"/>
                </c:ext>
              </c:extLst>
            </c:dLbl>
            <c:dLbl>
              <c:idx val="16"/>
              <c:delete val="1"/>
              <c:extLst>
                <c:ext xmlns:c15="http://schemas.microsoft.com/office/drawing/2012/chart" uri="{CE6537A1-D6FC-4f65-9D91-7224C49458BB}"/>
                <c:ext xmlns:c16="http://schemas.microsoft.com/office/drawing/2014/chart" uri="{C3380CC4-5D6E-409C-BE32-E72D297353CC}">
                  <c16:uniqueId val="{00000010-A008-43F6-BA19-C4D16C4620FE}"/>
                </c:ext>
              </c:extLst>
            </c:dLbl>
            <c:dLbl>
              <c:idx val="17"/>
              <c:delete val="1"/>
              <c:extLst>
                <c:ext xmlns:c15="http://schemas.microsoft.com/office/drawing/2012/chart" uri="{CE6537A1-D6FC-4f65-9D91-7224C49458BB}"/>
                <c:ext xmlns:c16="http://schemas.microsoft.com/office/drawing/2014/chart" uri="{C3380CC4-5D6E-409C-BE32-E72D297353CC}">
                  <c16:uniqueId val="{00000011-A008-43F6-BA19-C4D16C4620FE}"/>
                </c:ext>
              </c:extLst>
            </c:dLbl>
            <c:dLbl>
              <c:idx val="18"/>
              <c:delete val="1"/>
              <c:extLst>
                <c:ext xmlns:c15="http://schemas.microsoft.com/office/drawing/2012/chart" uri="{CE6537A1-D6FC-4f65-9D91-7224C49458BB}"/>
                <c:ext xmlns:c16="http://schemas.microsoft.com/office/drawing/2014/chart" uri="{C3380CC4-5D6E-409C-BE32-E72D297353CC}">
                  <c16:uniqueId val="{00000012-A008-43F6-BA19-C4D16C4620FE}"/>
                </c:ext>
              </c:extLst>
            </c:dLbl>
            <c:dLbl>
              <c:idx val="19"/>
              <c:delete val="1"/>
              <c:extLst>
                <c:ext xmlns:c15="http://schemas.microsoft.com/office/drawing/2012/chart" uri="{CE6537A1-D6FC-4f65-9D91-7224C49458BB}"/>
                <c:ext xmlns:c16="http://schemas.microsoft.com/office/drawing/2014/chart" uri="{C3380CC4-5D6E-409C-BE32-E72D297353CC}">
                  <c16:uniqueId val="{00000013-A008-43F6-BA19-C4D16C4620FE}"/>
                </c:ext>
              </c:extLst>
            </c:dLbl>
            <c:dLbl>
              <c:idx val="20"/>
              <c:delete val="1"/>
              <c:extLst>
                <c:ext xmlns:c15="http://schemas.microsoft.com/office/drawing/2012/chart" uri="{CE6537A1-D6FC-4f65-9D91-7224C49458BB}"/>
                <c:ext xmlns:c16="http://schemas.microsoft.com/office/drawing/2014/chart" uri="{C3380CC4-5D6E-409C-BE32-E72D297353CC}">
                  <c16:uniqueId val="{00000014-A008-43F6-BA19-C4D16C4620FE}"/>
                </c:ext>
              </c:extLst>
            </c:dLbl>
            <c:dLbl>
              <c:idx val="21"/>
              <c:delete val="1"/>
              <c:extLst>
                <c:ext xmlns:c15="http://schemas.microsoft.com/office/drawing/2012/chart" uri="{CE6537A1-D6FC-4f65-9D91-7224C49458BB}"/>
                <c:ext xmlns:c16="http://schemas.microsoft.com/office/drawing/2014/chart" uri="{C3380CC4-5D6E-409C-BE32-E72D297353CC}">
                  <c16:uniqueId val="{00000015-A008-43F6-BA19-C4D16C4620FE}"/>
                </c:ext>
              </c:extLst>
            </c:dLbl>
            <c:dLbl>
              <c:idx val="22"/>
              <c:delete val="1"/>
              <c:extLst>
                <c:ext xmlns:c15="http://schemas.microsoft.com/office/drawing/2012/chart" uri="{CE6537A1-D6FC-4f65-9D91-7224C49458BB}"/>
                <c:ext xmlns:c16="http://schemas.microsoft.com/office/drawing/2014/chart" uri="{C3380CC4-5D6E-409C-BE32-E72D297353CC}">
                  <c16:uniqueId val="{00000016-A008-43F6-BA19-C4D16C4620FE}"/>
                </c:ext>
              </c:extLst>
            </c:dLbl>
            <c:dLbl>
              <c:idx val="23"/>
              <c:delete val="1"/>
              <c:extLst>
                <c:ext xmlns:c15="http://schemas.microsoft.com/office/drawing/2012/chart" uri="{CE6537A1-D6FC-4f65-9D91-7224C49458BB}"/>
                <c:ext xmlns:c16="http://schemas.microsoft.com/office/drawing/2014/chart" uri="{C3380CC4-5D6E-409C-BE32-E72D297353CC}">
                  <c16:uniqueId val="{00000017-A008-43F6-BA19-C4D16C4620FE}"/>
                </c:ext>
              </c:extLst>
            </c:dLbl>
            <c:dLbl>
              <c:idx val="24"/>
              <c:delete val="1"/>
              <c:extLst>
                <c:ext xmlns:c15="http://schemas.microsoft.com/office/drawing/2012/chart" uri="{CE6537A1-D6FC-4f65-9D91-7224C49458BB}"/>
                <c:ext xmlns:c16="http://schemas.microsoft.com/office/drawing/2014/chart" uri="{C3380CC4-5D6E-409C-BE32-E72D297353CC}">
                  <c16:uniqueId val="{00000018-A008-43F6-BA19-C4D16C4620FE}"/>
                </c:ext>
              </c:extLst>
            </c:dLbl>
            <c:dLbl>
              <c:idx val="25"/>
              <c:numFmt formatCode="#.0,,&quot;M&quot;" sourceLinked="0"/>
              <c:spPr>
                <a:solidFill>
                  <a:sysClr val="window" lastClr="FFFFFF">
                    <a:lumMod val="65000"/>
                  </a:sys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008-43F6-BA19-C4D16C4620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'2045 chart, no 2-3'!$B$74:$AA$74</c:f>
              <c:numCache>
                <c:formatCode>General</c:formatCode>
                <c:ptCount val="2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numCache>
            </c:numRef>
          </c:cat>
          <c:val>
            <c:numRef>
              <c:f>'2045 chart, no 2-3'!$B$47:$AA$47</c:f>
              <c:numCache>
                <c:formatCode>_(* #,##0_);_(* \(#,##0\);_(* "-"??_);_(@_)</c:formatCode>
                <c:ptCount val="26"/>
                <c:pt idx="0">
                  <c:v>783.28354310089276</c:v>
                </c:pt>
                <c:pt idx="1">
                  <c:v>873.64622044101907</c:v>
                </c:pt>
                <c:pt idx="2">
                  <c:v>1064.9422151528317</c:v>
                </c:pt>
                <c:pt idx="3">
                  <c:v>1688.2067008214169</c:v>
                </c:pt>
                <c:pt idx="4">
                  <c:v>3291.0910267756435</c:v>
                </c:pt>
                <c:pt idx="5">
                  <c:v>9381.731482718913</c:v>
                </c:pt>
                <c:pt idx="6">
                  <c:v>17286.460626404834</c:v>
                </c:pt>
                <c:pt idx="7">
                  <c:v>26972.460692691337</c:v>
                </c:pt>
                <c:pt idx="8">
                  <c:v>37824.197267438889</c:v>
                </c:pt>
                <c:pt idx="9">
                  <c:v>49960.177356916494</c:v>
                </c:pt>
                <c:pt idx="10">
                  <c:v>63280.319244384496</c:v>
                </c:pt>
                <c:pt idx="11">
                  <c:v>70140.909316642428</c:v>
                </c:pt>
                <c:pt idx="12">
                  <c:v>77217.37427087703</c:v>
                </c:pt>
                <c:pt idx="13">
                  <c:v>84478.122213234354</c:v>
                </c:pt>
                <c:pt idx="14">
                  <c:v>91932.992600444471</c:v>
                </c:pt>
                <c:pt idx="15">
                  <c:v>99816.523019811735</c:v>
                </c:pt>
                <c:pt idx="16">
                  <c:v>107936.7287433991</c:v>
                </c:pt>
                <c:pt idx="17">
                  <c:v>116247.93201239081</c:v>
                </c:pt>
                <c:pt idx="18">
                  <c:v>124775.48438506789</c:v>
                </c:pt>
                <c:pt idx="19">
                  <c:v>133494.09170961502</c:v>
                </c:pt>
                <c:pt idx="20">
                  <c:v>142237.92702929868</c:v>
                </c:pt>
                <c:pt idx="21">
                  <c:v>150957.30240015453</c:v>
                </c:pt>
                <c:pt idx="22">
                  <c:v>160056.4540329786</c:v>
                </c:pt>
                <c:pt idx="23">
                  <c:v>169502.67896245018</c:v>
                </c:pt>
                <c:pt idx="24">
                  <c:v>179303.74535805304</c:v>
                </c:pt>
                <c:pt idx="25">
                  <c:v>189471.80764651115</c:v>
                </c:pt>
              </c:numCache>
            </c:numRef>
          </c:val>
          <c:smooth val="0"/>
          <c:extLst>
            <c:ext xmlns:c16="http://schemas.microsoft.com/office/drawing/2014/chart" uri="{C3380CC4-5D6E-409C-BE32-E72D297353CC}">
              <c16:uniqueId val="{0000001A-A008-43F6-BA19-C4D16C4620FE}"/>
            </c:ext>
          </c:extLst>
        </c:ser>
        <c:ser>
          <c:idx val="0"/>
          <c:order val="2"/>
          <c:tx>
            <c:v>PG&amp;E Forecast</c:v>
          </c:tx>
          <c:spPr>
            <a:ln w="38100" cap="rnd">
              <a:solidFill>
                <a:srgbClr val="70AD47"/>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B-A008-43F6-BA19-C4D16C4620FE}"/>
                </c:ext>
              </c:extLst>
            </c:dLbl>
            <c:dLbl>
              <c:idx val="1"/>
              <c:delete val="1"/>
              <c:extLst>
                <c:ext xmlns:c15="http://schemas.microsoft.com/office/drawing/2012/chart" uri="{CE6537A1-D6FC-4f65-9D91-7224C49458BB}"/>
                <c:ext xmlns:c16="http://schemas.microsoft.com/office/drawing/2014/chart" uri="{C3380CC4-5D6E-409C-BE32-E72D297353CC}">
                  <c16:uniqueId val="{0000001C-A008-43F6-BA19-C4D16C4620FE}"/>
                </c:ext>
              </c:extLst>
            </c:dLbl>
            <c:dLbl>
              <c:idx val="2"/>
              <c:delete val="1"/>
              <c:extLst>
                <c:ext xmlns:c15="http://schemas.microsoft.com/office/drawing/2012/chart" uri="{CE6537A1-D6FC-4f65-9D91-7224C49458BB}"/>
                <c:ext xmlns:c16="http://schemas.microsoft.com/office/drawing/2014/chart" uri="{C3380CC4-5D6E-409C-BE32-E72D297353CC}">
                  <c16:uniqueId val="{0000001D-A008-43F6-BA19-C4D16C4620FE}"/>
                </c:ext>
              </c:extLst>
            </c:dLbl>
            <c:dLbl>
              <c:idx val="3"/>
              <c:delete val="1"/>
              <c:extLst>
                <c:ext xmlns:c15="http://schemas.microsoft.com/office/drawing/2012/chart" uri="{CE6537A1-D6FC-4f65-9D91-7224C49458BB}"/>
                <c:ext xmlns:c16="http://schemas.microsoft.com/office/drawing/2014/chart" uri="{C3380CC4-5D6E-409C-BE32-E72D297353CC}">
                  <c16:uniqueId val="{0000001E-A008-43F6-BA19-C4D16C4620FE}"/>
                </c:ext>
              </c:extLst>
            </c:dLbl>
            <c:dLbl>
              <c:idx val="4"/>
              <c:delete val="1"/>
              <c:extLst>
                <c:ext xmlns:c15="http://schemas.microsoft.com/office/drawing/2012/chart" uri="{CE6537A1-D6FC-4f65-9D91-7224C49458BB}"/>
                <c:ext xmlns:c16="http://schemas.microsoft.com/office/drawing/2014/chart" uri="{C3380CC4-5D6E-409C-BE32-E72D297353CC}">
                  <c16:uniqueId val="{0000001F-A008-43F6-BA19-C4D16C4620FE}"/>
                </c:ext>
              </c:extLst>
            </c:dLbl>
            <c:dLbl>
              <c:idx val="5"/>
              <c:delete val="1"/>
              <c:extLst>
                <c:ext xmlns:c15="http://schemas.microsoft.com/office/drawing/2012/chart" uri="{CE6537A1-D6FC-4f65-9D91-7224C49458BB}"/>
                <c:ext xmlns:c16="http://schemas.microsoft.com/office/drawing/2014/chart" uri="{C3380CC4-5D6E-409C-BE32-E72D297353CC}">
                  <c16:uniqueId val="{00000020-A008-43F6-BA19-C4D16C4620FE}"/>
                </c:ext>
              </c:extLst>
            </c:dLbl>
            <c:dLbl>
              <c:idx val="6"/>
              <c:delete val="1"/>
              <c:extLst>
                <c:ext xmlns:c15="http://schemas.microsoft.com/office/drawing/2012/chart" uri="{CE6537A1-D6FC-4f65-9D91-7224C49458BB}"/>
                <c:ext xmlns:c16="http://schemas.microsoft.com/office/drawing/2014/chart" uri="{C3380CC4-5D6E-409C-BE32-E72D297353CC}">
                  <c16:uniqueId val="{00000021-A008-43F6-BA19-C4D16C4620FE}"/>
                </c:ext>
              </c:extLst>
            </c:dLbl>
            <c:dLbl>
              <c:idx val="7"/>
              <c:delete val="1"/>
              <c:extLst>
                <c:ext xmlns:c15="http://schemas.microsoft.com/office/drawing/2012/chart" uri="{CE6537A1-D6FC-4f65-9D91-7224C49458BB}"/>
                <c:ext xmlns:c16="http://schemas.microsoft.com/office/drawing/2014/chart" uri="{C3380CC4-5D6E-409C-BE32-E72D297353CC}">
                  <c16:uniqueId val="{00000022-A008-43F6-BA19-C4D16C4620FE}"/>
                </c:ext>
              </c:extLst>
            </c:dLbl>
            <c:dLbl>
              <c:idx val="8"/>
              <c:delete val="1"/>
              <c:extLst>
                <c:ext xmlns:c15="http://schemas.microsoft.com/office/drawing/2012/chart" uri="{CE6537A1-D6FC-4f65-9D91-7224C49458BB}"/>
                <c:ext xmlns:c16="http://schemas.microsoft.com/office/drawing/2014/chart" uri="{C3380CC4-5D6E-409C-BE32-E72D297353CC}">
                  <c16:uniqueId val="{00000023-A008-43F6-BA19-C4D16C4620FE}"/>
                </c:ext>
              </c:extLst>
            </c:dLbl>
            <c:dLbl>
              <c:idx val="9"/>
              <c:delete val="1"/>
              <c:extLst>
                <c:ext xmlns:c15="http://schemas.microsoft.com/office/drawing/2012/chart" uri="{CE6537A1-D6FC-4f65-9D91-7224C49458BB}"/>
                <c:ext xmlns:c16="http://schemas.microsoft.com/office/drawing/2014/chart" uri="{C3380CC4-5D6E-409C-BE32-E72D297353CC}">
                  <c16:uniqueId val="{00000024-A008-43F6-BA19-C4D16C4620FE}"/>
                </c:ext>
              </c:extLst>
            </c:dLbl>
            <c:dLbl>
              <c:idx val="10"/>
              <c:delete val="1"/>
              <c:extLst>
                <c:ext xmlns:c15="http://schemas.microsoft.com/office/drawing/2012/chart" uri="{CE6537A1-D6FC-4f65-9D91-7224C49458BB}"/>
                <c:ext xmlns:c16="http://schemas.microsoft.com/office/drawing/2014/chart" uri="{C3380CC4-5D6E-409C-BE32-E72D297353CC}">
                  <c16:uniqueId val="{00000025-A008-43F6-BA19-C4D16C4620FE}"/>
                </c:ext>
              </c:extLst>
            </c:dLbl>
            <c:dLbl>
              <c:idx val="11"/>
              <c:delete val="1"/>
              <c:extLst>
                <c:ext xmlns:c15="http://schemas.microsoft.com/office/drawing/2012/chart" uri="{CE6537A1-D6FC-4f65-9D91-7224C49458BB}"/>
                <c:ext xmlns:c16="http://schemas.microsoft.com/office/drawing/2014/chart" uri="{C3380CC4-5D6E-409C-BE32-E72D297353CC}">
                  <c16:uniqueId val="{00000026-A008-43F6-BA19-C4D16C4620FE}"/>
                </c:ext>
              </c:extLst>
            </c:dLbl>
            <c:dLbl>
              <c:idx val="12"/>
              <c:delete val="1"/>
              <c:extLst>
                <c:ext xmlns:c15="http://schemas.microsoft.com/office/drawing/2012/chart" uri="{CE6537A1-D6FC-4f65-9D91-7224C49458BB}"/>
                <c:ext xmlns:c16="http://schemas.microsoft.com/office/drawing/2014/chart" uri="{C3380CC4-5D6E-409C-BE32-E72D297353CC}">
                  <c16:uniqueId val="{00000027-A008-43F6-BA19-C4D16C4620FE}"/>
                </c:ext>
              </c:extLst>
            </c:dLbl>
            <c:dLbl>
              <c:idx val="13"/>
              <c:delete val="1"/>
              <c:extLst>
                <c:ext xmlns:c15="http://schemas.microsoft.com/office/drawing/2012/chart" uri="{CE6537A1-D6FC-4f65-9D91-7224C49458BB}"/>
                <c:ext xmlns:c16="http://schemas.microsoft.com/office/drawing/2014/chart" uri="{C3380CC4-5D6E-409C-BE32-E72D297353CC}">
                  <c16:uniqueId val="{00000028-A008-43F6-BA19-C4D16C4620FE}"/>
                </c:ext>
              </c:extLst>
            </c:dLbl>
            <c:dLbl>
              <c:idx val="14"/>
              <c:delete val="1"/>
              <c:extLst>
                <c:ext xmlns:c15="http://schemas.microsoft.com/office/drawing/2012/chart" uri="{CE6537A1-D6FC-4f65-9D91-7224C49458BB}"/>
                <c:ext xmlns:c16="http://schemas.microsoft.com/office/drawing/2014/chart" uri="{C3380CC4-5D6E-409C-BE32-E72D297353CC}">
                  <c16:uniqueId val="{00000029-A008-43F6-BA19-C4D16C4620FE}"/>
                </c:ext>
              </c:extLst>
            </c:dLbl>
            <c:dLbl>
              <c:idx val="15"/>
              <c:delete val="1"/>
              <c:extLst>
                <c:ext xmlns:c15="http://schemas.microsoft.com/office/drawing/2012/chart" uri="{CE6537A1-D6FC-4f65-9D91-7224C49458BB}"/>
                <c:ext xmlns:c16="http://schemas.microsoft.com/office/drawing/2014/chart" uri="{C3380CC4-5D6E-409C-BE32-E72D297353CC}">
                  <c16:uniqueId val="{0000002A-A008-43F6-BA19-C4D16C4620FE}"/>
                </c:ext>
              </c:extLst>
            </c:dLbl>
            <c:dLbl>
              <c:idx val="16"/>
              <c:delete val="1"/>
              <c:extLst>
                <c:ext xmlns:c15="http://schemas.microsoft.com/office/drawing/2012/chart" uri="{CE6537A1-D6FC-4f65-9D91-7224C49458BB}"/>
                <c:ext xmlns:c16="http://schemas.microsoft.com/office/drawing/2014/chart" uri="{C3380CC4-5D6E-409C-BE32-E72D297353CC}">
                  <c16:uniqueId val="{0000002B-A008-43F6-BA19-C4D16C4620FE}"/>
                </c:ext>
              </c:extLst>
            </c:dLbl>
            <c:dLbl>
              <c:idx val="17"/>
              <c:delete val="1"/>
              <c:extLst>
                <c:ext xmlns:c15="http://schemas.microsoft.com/office/drawing/2012/chart" uri="{CE6537A1-D6FC-4f65-9D91-7224C49458BB}"/>
                <c:ext xmlns:c16="http://schemas.microsoft.com/office/drawing/2014/chart" uri="{C3380CC4-5D6E-409C-BE32-E72D297353CC}">
                  <c16:uniqueId val="{0000002C-A008-43F6-BA19-C4D16C4620FE}"/>
                </c:ext>
              </c:extLst>
            </c:dLbl>
            <c:dLbl>
              <c:idx val="18"/>
              <c:delete val="1"/>
              <c:extLst>
                <c:ext xmlns:c15="http://schemas.microsoft.com/office/drawing/2012/chart" uri="{CE6537A1-D6FC-4f65-9D91-7224C49458BB}"/>
                <c:ext xmlns:c16="http://schemas.microsoft.com/office/drawing/2014/chart" uri="{C3380CC4-5D6E-409C-BE32-E72D297353CC}">
                  <c16:uniqueId val="{0000002D-A008-43F6-BA19-C4D16C4620FE}"/>
                </c:ext>
              </c:extLst>
            </c:dLbl>
            <c:dLbl>
              <c:idx val="19"/>
              <c:delete val="1"/>
              <c:extLst>
                <c:ext xmlns:c15="http://schemas.microsoft.com/office/drawing/2012/chart" uri="{CE6537A1-D6FC-4f65-9D91-7224C49458BB}"/>
                <c:ext xmlns:c16="http://schemas.microsoft.com/office/drawing/2014/chart" uri="{C3380CC4-5D6E-409C-BE32-E72D297353CC}">
                  <c16:uniqueId val="{0000002E-A008-43F6-BA19-C4D16C4620FE}"/>
                </c:ext>
              </c:extLst>
            </c:dLbl>
            <c:dLbl>
              <c:idx val="20"/>
              <c:numFmt formatCode="#.0,,&quot;M&quot;" sourceLinked="0"/>
              <c:spPr>
                <a:solidFill>
                  <a:srgbClr val="70AD47"/>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A008-43F6-BA19-C4D16C4620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'2045 chart, no 2-3'!$B$114:$V$114</c:f>
              <c:numCache>
                <c:formatCode>#,##0</c:formatCode>
                <c:ptCount val="21"/>
                <c:pt idx="0" formatCode="General">
                  <c:v>1568.7299858147455</c:v>
                </c:pt>
                <c:pt idx="1">
                  <c:v>1960.9124822684319</c:v>
                </c:pt>
                <c:pt idx="2">
                  <c:v>2880.4249895071889</c:v>
                </c:pt>
                <c:pt idx="3">
                  <c:v>4428.6282218151873</c:v>
                </c:pt>
                <c:pt idx="4">
                  <c:v>7022.609039422302</c:v>
                </c:pt>
                <c:pt idx="5">
                  <c:v>11395.616704237713</c:v>
                </c:pt>
                <c:pt idx="6">
                  <c:v>18626.983958184908</c:v>
                </c:pt>
                <c:pt idx="7">
                  <c:v>30001.726312149996</c:v>
                </c:pt>
                <c:pt idx="8">
                  <c:v>46973.565613017076</c:v>
                </c:pt>
                <c:pt idx="9">
                  <c:v>71018.289031693086</c:v>
                </c:pt>
                <c:pt idx="10">
                  <c:v>103371.34499805978</c:v>
                </c:pt>
                <c:pt idx="11">
                  <c:v>144974.55051997647</c:v>
                </c:pt>
                <c:pt idx="12">
                  <c:v>196522.06615143456</c:v>
                </c:pt>
                <c:pt idx="13">
                  <c:v>257829.86007704053</c:v>
                </c:pt>
                <c:pt idx="14">
                  <c:v>328768.38009606738</c:v>
                </c:pt>
                <c:pt idx="15">
                  <c:v>408147.79635196441</c:v>
                </c:pt>
                <c:pt idx="16">
                  <c:v>492891.49632973998</c:v>
                </c:pt>
                <c:pt idx="17">
                  <c:v>582397.49189997197</c:v>
                </c:pt>
                <c:pt idx="18">
                  <c:v>675162.45883783558</c:v>
                </c:pt>
                <c:pt idx="19">
                  <c:v>769927.10407864116</c:v>
                </c:pt>
                <c:pt idx="20">
                  <c:v>865615.73717959225</c:v>
                </c:pt>
              </c:numCache>
            </c:numRef>
          </c:val>
          <c:smooth val="0"/>
          <c:extLst>
            <c:ext xmlns:c16="http://schemas.microsoft.com/office/drawing/2014/chart" uri="{C3380CC4-5D6E-409C-BE32-E72D297353CC}">
              <c16:uniqueId val="{00000030-A008-43F6-BA19-C4D16C4620FE}"/>
            </c:ext>
          </c:extLst>
        </c:ser>
        <c:ser>
          <c:idx val="1"/>
          <c:order val="3"/>
          <c:tx>
            <c:strRef>
              <c:f>'2045 chart, no 2-3'!$A$105</c:f>
              <c:strCache>
                <c:ptCount val="1"/>
                <c:pt idx="0">
                  <c:v>AN ILLUSTRATIVE PATH TOWARD 100% 2045</c:v>
                </c:pt>
              </c:strCache>
            </c:strRef>
          </c:tx>
          <c:spPr>
            <a:ln w="38100" cap="rnd">
              <a:solidFill>
                <a:srgbClr val="4472C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31-A008-43F6-BA19-C4D16C4620FE}"/>
                </c:ext>
              </c:extLst>
            </c:dLbl>
            <c:dLbl>
              <c:idx val="1"/>
              <c:delete val="1"/>
              <c:extLst>
                <c:ext xmlns:c15="http://schemas.microsoft.com/office/drawing/2012/chart" uri="{CE6537A1-D6FC-4f65-9D91-7224C49458BB}"/>
                <c:ext xmlns:c16="http://schemas.microsoft.com/office/drawing/2014/chart" uri="{C3380CC4-5D6E-409C-BE32-E72D297353CC}">
                  <c16:uniqueId val="{00000032-A008-43F6-BA19-C4D16C4620FE}"/>
                </c:ext>
              </c:extLst>
            </c:dLbl>
            <c:dLbl>
              <c:idx val="2"/>
              <c:delete val="1"/>
              <c:extLst>
                <c:ext xmlns:c15="http://schemas.microsoft.com/office/drawing/2012/chart" uri="{CE6537A1-D6FC-4f65-9D91-7224C49458BB}"/>
                <c:ext xmlns:c16="http://schemas.microsoft.com/office/drawing/2014/chart" uri="{C3380CC4-5D6E-409C-BE32-E72D297353CC}">
                  <c16:uniqueId val="{00000033-A008-43F6-BA19-C4D16C4620FE}"/>
                </c:ext>
              </c:extLst>
            </c:dLbl>
            <c:dLbl>
              <c:idx val="3"/>
              <c:delete val="1"/>
              <c:extLst>
                <c:ext xmlns:c15="http://schemas.microsoft.com/office/drawing/2012/chart" uri="{CE6537A1-D6FC-4f65-9D91-7224C49458BB}"/>
                <c:ext xmlns:c16="http://schemas.microsoft.com/office/drawing/2014/chart" uri="{C3380CC4-5D6E-409C-BE32-E72D297353CC}">
                  <c16:uniqueId val="{00000034-A008-43F6-BA19-C4D16C4620FE}"/>
                </c:ext>
              </c:extLst>
            </c:dLbl>
            <c:dLbl>
              <c:idx val="4"/>
              <c:delete val="1"/>
              <c:extLst>
                <c:ext xmlns:c15="http://schemas.microsoft.com/office/drawing/2012/chart" uri="{CE6537A1-D6FC-4f65-9D91-7224C49458BB}"/>
                <c:ext xmlns:c16="http://schemas.microsoft.com/office/drawing/2014/chart" uri="{C3380CC4-5D6E-409C-BE32-E72D297353CC}">
                  <c16:uniqueId val="{00000035-A008-43F6-BA19-C4D16C4620FE}"/>
                </c:ext>
              </c:extLst>
            </c:dLbl>
            <c:dLbl>
              <c:idx val="5"/>
              <c:delete val="1"/>
              <c:extLst>
                <c:ext xmlns:c15="http://schemas.microsoft.com/office/drawing/2012/chart" uri="{CE6537A1-D6FC-4f65-9D91-7224C49458BB}"/>
                <c:ext xmlns:c16="http://schemas.microsoft.com/office/drawing/2014/chart" uri="{C3380CC4-5D6E-409C-BE32-E72D297353CC}">
                  <c16:uniqueId val="{00000036-A008-43F6-BA19-C4D16C4620FE}"/>
                </c:ext>
              </c:extLst>
            </c:dLbl>
            <c:dLbl>
              <c:idx val="6"/>
              <c:delete val="1"/>
              <c:extLst>
                <c:ext xmlns:c15="http://schemas.microsoft.com/office/drawing/2012/chart" uri="{CE6537A1-D6FC-4f65-9D91-7224C49458BB}"/>
                <c:ext xmlns:c16="http://schemas.microsoft.com/office/drawing/2014/chart" uri="{C3380CC4-5D6E-409C-BE32-E72D297353CC}">
                  <c16:uniqueId val="{00000037-A008-43F6-BA19-C4D16C4620FE}"/>
                </c:ext>
              </c:extLst>
            </c:dLbl>
            <c:dLbl>
              <c:idx val="7"/>
              <c:delete val="1"/>
              <c:extLst>
                <c:ext xmlns:c15="http://schemas.microsoft.com/office/drawing/2012/chart" uri="{CE6537A1-D6FC-4f65-9D91-7224C49458BB}"/>
                <c:ext xmlns:c16="http://schemas.microsoft.com/office/drawing/2014/chart" uri="{C3380CC4-5D6E-409C-BE32-E72D297353CC}">
                  <c16:uniqueId val="{00000038-A008-43F6-BA19-C4D16C4620FE}"/>
                </c:ext>
              </c:extLst>
            </c:dLbl>
            <c:dLbl>
              <c:idx val="8"/>
              <c:delete val="1"/>
              <c:extLst>
                <c:ext xmlns:c15="http://schemas.microsoft.com/office/drawing/2012/chart" uri="{CE6537A1-D6FC-4f65-9D91-7224C49458BB}"/>
                <c:ext xmlns:c16="http://schemas.microsoft.com/office/drawing/2014/chart" uri="{C3380CC4-5D6E-409C-BE32-E72D297353CC}">
                  <c16:uniqueId val="{00000039-A008-43F6-BA19-C4D16C4620FE}"/>
                </c:ext>
              </c:extLst>
            </c:dLbl>
            <c:dLbl>
              <c:idx val="9"/>
              <c:delete val="1"/>
              <c:extLst>
                <c:ext xmlns:c15="http://schemas.microsoft.com/office/drawing/2012/chart" uri="{CE6537A1-D6FC-4f65-9D91-7224C49458BB}"/>
                <c:ext xmlns:c16="http://schemas.microsoft.com/office/drawing/2014/chart" uri="{C3380CC4-5D6E-409C-BE32-E72D297353CC}">
                  <c16:uniqueId val="{0000003A-A008-43F6-BA19-C4D16C4620FE}"/>
                </c:ext>
              </c:extLst>
            </c:dLbl>
            <c:dLbl>
              <c:idx val="10"/>
              <c:delete val="1"/>
              <c:extLst>
                <c:ext xmlns:c15="http://schemas.microsoft.com/office/drawing/2012/chart" uri="{CE6537A1-D6FC-4f65-9D91-7224C49458BB}"/>
                <c:ext xmlns:c16="http://schemas.microsoft.com/office/drawing/2014/chart" uri="{C3380CC4-5D6E-409C-BE32-E72D297353CC}">
                  <c16:uniqueId val="{0000003B-A008-43F6-BA19-C4D16C4620FE}"/>
                </c:ext>
              </c:extLst>
            </c:dLbl>
            <c:dLbl>
              <c:idx val="11"/>
              <c:delete val="1"/>
              <c:extLst>
                <c:ext xmlns:c15="http://schemas.microsoft.com/office/drawing/2012/chart" uri="{CE6537A1-D6FC-4f65-9D91-7224C49458BB}"/>
                <c:ext xmlns:c16="http://schemas.microsoft.com/office/drawing/2014/chart" uri="{C3380CC4-5D6E-409C-BE32-E72D297353CC}">
                  <c16:uniqueId val="{0000003C-A008-43F6-BA19-C4D16C4620FE}"/>
                </c:ext>
              </c:extLst>
            </c:dLbl>
            <c:dLbl>
              <c:idx val="12"/>
              <c:delete val="1"/>
              <c:extLst>
                <c:ext xmlns:c15="http://schemas.microsoft.com/office/drawing/2012/chart" uri="{CE6537A1-D6FC-4f65-9D91-7224C49458BB}"/>
                <c:ext xmlns:c16="http://schemas.microsoft.com/office/drawing/2014/chart" uri="{C3380CC4-5D6E-409C-BE32-E72D297353CC}">
                  <c16:uniqueId val="{0000003D-A008-43F6-BA19-C4D16C4620FE}"/>
                </c:ext>
              </c:extLst>
            </c:dLbl>
            <c:dLbl>
              <c:idx val="13"/>
              <c:delete val="1"/>
              <c:extLst>
                <c:ext xmlns:c15="http://schemas.microsoft.com/office/drawing/2012/chart" uri="{CE6537A1-D6FC-4f65-9D91-7224C49458BB}"/>
                <c:ext xmlns:c16="http://schemas.microsoft.com/office/drawing/2014/chart" uri="{C3380CC4-5D6E-409C-BE32-E72D297353CC}">
                  <c16:uniqueId val="{0000003E-A008-43F6-BA19-C4D16C4620FE}"/>
                </c:ext>
              </c:extLst>
            </c:dLbl>
            <c:dLbl>
              <c:idx val="14"/>
              <c:delete val="1"/>
              <c:extLst>
                <c:ext xmlns:c15="http://schemas.microsoft.com/office/drawing/2012/chart" uri="{CE6537A1-D6FC-4f65-9D91-7224C49458BB}"/>
                <c:ext xmlns:c16="http://schemas.microsoft.com/office/drawing/2014/chart" uri="{C3380CC4-5D6E-409C-BE32-E72D297353CC}">
                  <c16:uniqueId val="{0000003F-A008-43F6-BA19-C4D16C4620FE}"/>
                </c:ext>
              </c:extLst>
            </c:dLbl>
            <c:dLbl>
              <c:idx val="15"/>
              <c:delete val="1"/>
              <c:extLst>
                <c:ext xmlns:c15="http://schemas.microsoft.com/office/drawing/2012/chart" uri="{CE6537A1-D6FC-4f65-9D91-7224C49458BB}"/>
                <c:ext xmlns:c16="http://schemas.microsoft.com/office/drawing/2014/chart" uri="{C3380CC4-5D6E-409C-BE32-E72D297353CC}">
                  <c16:uniqueId val="{00000040-A008-43F6-BA19-C4D16C4620FE}"/>
                </c:ext>
              </c:extLst>
            </c:dLbl>
            <c:dLbl>
              <c:idx val="16"/>
              <c:delete val="1"/>
              <c:extLst>
                <c:ext xmlns:c15="http://schemas.microsoft.com/office/drawing/2012/chart" uri="{CE6537A1-D6FC-4f65-9D91-7224C49458BB}"/>
                <c:ext xmlns:c16="http://schemas.microsoft.com/office/drawing/2014/chart" uri="{C3380CC4-5D6E-409C-BE32-E72D297353CC}">
                  <c16:uniqueId val="{00000041-A008-43F6-BA19-C4D16C4620FE}"/>
                </c:ext>
              </c:extLst>
            </c:dLbl>
            <c:dLbl>
              <c:idx val="17"/>
              <c:delete val="1"/>
              <c:extLst>
                <c:ext xmlns:c15="http://schemas.microsoft.com/office/drawing/2012/chart" uri="{CE6537A1-D6FC-4f65-9D91-7224C49458BB}"/>
                <c:ext xmlns:c16="http://schemas.microsoft.com/office/drawing/2014/chart" uri="{C3380CC4-5D6E-409C-BE32-E72D297353CC}">
                  <c16:uniqueId val="{00000042-A008-43F6-BA19-C4D16C4620FE}"/>
                </c:ext>
              </c:extLst>
            </c:dLbl>
            <c:dLbl>
              <c:idx val="18"/>
              <c:delete val="1"/>
              <c:extLst>
                <c:ext xmlns:c15="http://schemas.microsoft.com/office/drawing/2012/chart" uri="{CE6537A1-D6FC-4f65-9D91-7224C49458BB}"/>
                <c:ext xmlns:c16="http://schemas.microsoft.com/office/drawing/2014/chart" uri="{C3380CC4-5D6E-409C-BE32-E72D297353CC}">
                  <c16:uniqueId val="{00000043-A008-43F6-BA19-C4D16C4620FE}"/>
                </c:ext>
              </c:extLst>
            </c:dLbl>
            <c:dLbl>
              <c:idx val="19"/>
              <c:delete val="1"/>
              <c:extLst>
                <c:ext xmlns:c15="http://schemas.microsoft.com/office/drawing/2012/chart" uri="{CE6537A1-D6FC-4f65-9D91-7224C49458BB}"/>
                <c:ext xmlns:c16="http://schemas.microsoft.com/office/drawing/2014/chart" uri="{C3380CC4-5D6E-409C-BE32-E72D297353CC}">
                  <c16:uniqueId val="{00000044-A008-43F6-BA19-C4D16C4620FE}"/>
                </c:ext>
              </c:extLst>
            </c:dLbl>
            <c:dLbl>
              <c:idx val="20"/>
              <c:delete val="1"/>
              <c:extLst>
                <c:ext xmlns:c15="http://schemas.microsoft.com/office/drawing/2012/chart" uri="{CE6537A1-D6FC-4f65-9D91-7224C49458BB}"/>
                <c:ext xmlns:c16="http://schemas.microsoft.com/office/drawing/2014/chart" uri="{C3380CC4-5D6E-409C-BE32-E72D297353CC}">
                  <c16:uniqueId val="{00000045-A008-43F6-BA19-C4D16C4620FE}"/>
                </c:ext>
              </c:extLst>
            </c:dLbl>
            <c:dLbl>
              <c:idx val="21"/>
              <c:delete val="1"/>
              <c:extLst>
                <c:ext xmlns:c15="http://schemas.microsoft.com/office/drawing/2012/chart" uri="{CE6537A1-D6FC-4f65-9D91-7224C49458BB}"/>
                <c:ext xmlns:c16="http://schemas.microsoft.com/office/drawing/2014/chart" uri="{C3380CC4-5D6E-409C-BE32-E72D297353CC}">
                  <c16:uniqueId val="{00000046-A008-43F6-BA19-C4D16C4620FE}"/>
                </c:ext>
              </c:extLst>
            </c:dLbl>
            <c:dLbl>
              <c:idx val="22"/>
              <c:delete val="1"/>
              <c:extLst>
                <c:ext xmlns:c15="http://schemas.microsoft.com/office/drawing/2012/chart" uri="{CE6537A1-D6FC-4f65-9D91-7224C49458BB}"/>
                <c:ext xmlns:c16="http://schemas.microsoft.com/office/drawing/2014/chart" uri="{C3380CC4-5D6E-409C-BE32-E72D297353CC}">
                  <c16:uniqueId val="{00000047-A008-43F6-BA19-C4D16C4620FE}"/>
                </c:ext>
              </c:extLst>
            </c:dLbl>
            <c:dLbl>
              <c:idx val="23"/>
              <c:delete val="1"/>
              <c:extLst>
                <c:ext xmlns:c15="http://schemas.microsoft.com/office/drawing/2012/chart" uri="{CE6537A1-D6FC-4f65-9D91-7224C49458BB}"/>
                <c:ext xmlns:c16="http://schemas.microsoft.com/office/drawing/2014/chart" uri="{C3380CC4-5D6E-409C-BE32-E72D297353CC}">
                  <c16:uniqueId val="{00000048-A008-43F6-BA19-C4D16C4620FE}"/>
                </c:ext>
              </c:extLst>
            </c:dLbl>
            <c:dLbl>
              <c:idx val="24"/>
              <c:delete val="1"/>
              <c:extLst>
                <c:ext xmlns:c15="http://schemas.microsoft.com/office/drawing/2012/chart" uri="{CE6537A1-D6FC-4f65-9D91-7224C49458BB}"/>
                <c:ext xmlns:c16="http://schemas.microsoft.com/office/drawing/2014/chart" uri="{C3380CC4-5D6E-409C-BE32-E72D297353CC}">
                  <c16:uniqueId val="{00000049-A008-43F6-BA19-C4D16C4620FE}"/>
                </c:ext>
              </c:extLst>
            </c:dLbl>
            <c:dLbl>
              <c:idx val="25"/>
              <c:numFmt formatCode="#.0,,&quot;M&quot;" sourceLinked="0"/>
              <c:spPr>
                <a:solidFill>
                  <a:srgbClr val="4472C4"/>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4A-A008-43F6-BA19-C4D16C4620FE}"/>
                </c:ext>
              </c:extLst>
            </c:dLbl>
            <c:numFmt formatCode="#.0,,&quot;M&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'2045 chart, no 2-3'!$B$106:$AA$106</c:f>
              <c:numCache>
                <c:formatCode>_(* #,##0.00_);_(* \(#,##0.00\);_(* "-"??_);_(@_)</c:formatCode>
                <c:ptCount val="26"/>
                <c:pt idx="0" formatCode="_(* #,##0_);_(* \(#,##0\);_(* &quot;-&quot;??_);_(@_)">
                  <c:v>783.28354310089276</c:v>
                </c:pt>
                <c:pt idx="1">
                  <c:v>5904.6801727599959</c:v>
                </c:pt>
                <c:pt idx="2">
                  <c:v>26089.72078348897</c:v>
                </c:pt>
                <c:pt idx="3">
                  <c:v>56059.914333927998</c:v>
                </c:pt>
                <c:pt idx="4">
                  <c:v>87431.445951146365</c:v>
                </c:pt>
                <c:pt idx="5">
                  <c:v>120192.16953726244</c:v>
                </c:pt>
                <c:pt idx="6">
                  <c:v>163913.90868524817</c:v>
                </c:pt>
                <c:pt idx="7">
                  <c:v>209564.32178800582</c:v>
                </c:pt>
                <c:pt idx="8">
                  <c:v>257150.59529403748</c:v>
                </c:pt>
                <c:pt idx="9">
                  <c:v>316925.02256211865</c:v>
                </c:pt>
                <c:pt idx="10">
                  <c:v>374190.33823566936</c:v>
                </c:pt>
                <c:pt idx="11">
                  <c:v>449535.6907215371</c:v>
                </c:pt>
                <c:pt idx="12">
                  <c:v>528331.79719228018</c:v>
                </c:pt>
                <c:pt idx="13">
                  <c:v>610356.70428730641</c:v>
                </c:pt>
                <c:pt idx="14">
                  <c:v>695720.50684387027</c:v>
                </c:pt>
                <c:pt idx="15">
                  <c:v>784368.80190022907</c:v>
                </c:pt>
                <c:pt idx="16">
                  <c:v>864518.69106245402</c:v>
                </c:pt>
                <c:pt idx="17">
                  <c:v>935401.44835245551</c:v>
                </c:pt>
                <c:pt idx="18">
                  <c:v>1008805.3780363558</c:v>
                </c:pt>
                <c:pt idx="19">
                  <c:v>1071981.1807289124</c:v>
                </c:pt>
                <c:pt idx="20">
                  <c:v>1137760.2472319882</c:v>
                </c:pt>
                <c:pt idx="21">
                  <c:v>1192113.4986411647</c:v>
                </c:pt>
                <c:pt idx="22">
                  <c:v>1248049.1551663515</c:v>
                </c:pt>
                <c:pt idx="23">
                  <c:v>1290910.6585357683</c:v>
                </c:pt>
                <c:pt idx="24">
                  <c:v>1320509.7539389438</c:v>
                </c:pt>
                <c:pt idx="25" formatCode="_(* #,##0_);_(* \(#,##0\);_(* &quot;-&quot;??_);_(@_)">
                  <c:v>1346044.1276277453</c:v>
                </c:pt>
              </c:numCache>
            </c:numRef>
          </c:val>
          <c:smooth val="0"/>
          <c:extLst>
            <c:ext xmlns:c16="http://schemas.microsoft.com/office/drawing/2014/chart" uri="{C3380CC4-5D6E-409C-BE32-E72D297353CC}">
              <c16:uniqueId val="{0000004B-A008-43F6-BA19-C4D16C4620FE}"/>
            </c:ext>
          </c:extLst>
        </c:ser>
        <c:dLbls>
          <c:showLegendKey val="0"/>
          <c:showVal val="0"/>
          <c:showCatName val="0"/>
          <c:showSerName val="0"/>
          <c:showPercent val="0"/>
          <c:showBubbleSize val="0"/>
        </c:dLbls>
        <c:smooth val="0"/>
        <c:axId val="349529376"/>
        <c:axId val="349534296"/>
        <c:extLst>
          <c:ext xmlns:c15="http://schemas.microsoft.com/office/drawing/2012/chart" uri="{02D57815-91ED-43cb-92C2-25804820EDAC}">
            <c15:filteredLineSeries>
              <c15:ser>
                <c:idx val="2"/>
                <c:order val="1"/>
                <c:tx>
                  <c:strRef>
                    <c:extLst>
                      <c:ext uri="{02D57815-91ED-43cb-92C2-25804820EDAC}">
                        <c15:formulaRef>
                          <c15:sqref>'2045 chart, no 2-3'!$Z$70</c15:sqref>
                        </c15:formulaRef>
                      </c:ext>
                    </c:extLst>
                    <c:strCache>
                      <c:ptCount val="1"/>
                      <c:pt idx="0">
                        <c:v>Total MHD</c:v>
                      </c:pt>
                    </c:strCache>
                  </c:strRef>
                </c:tx>
                <c:spPr>
                  <a:ln w="38100" cap="rnd">
                    <a:solidFill>
                      <a:srgbClr val="4472C4"/>
                    </a:solidFill>
                    <a:round/>
                  </a:ln>
                  <a:effectLst/>
                </c:spPr>
                <c:marker>
                  <c:symbol val="none"/>
                </c:marker>
                <c:dLbls>
                  <c:dLbl>
                    <c:idx val="25"/>
                    <c:tx>
                      <c:rich>
                        <a:bodyPr/>
                        <a:lstStyle/>
                        <a:p>
                          <a:r>
                            <a:rPr lang="en-US" dirty="0"/>
                            <a:t>3.6M</a:t>
                          </a:r>
                        </a:p>
                      </c:rich>
                    </c:tx>
                    <c:dLblPos val="ctr"/>
                    <c:showLegendKey val="0"/>
                    <c:showVal val="1"/>
                    <c:showCatName val="0"/>
                    <c:showSerName val="0"/>
                    <c:showPercent val="0"/>
                    <c:showBubbleSize val="0"/>
                    <c:extLst>
                      <c:ext uri="{CE6537A1-D6FC-4f65-9D91-7224C49458BB}">
                        <c15:showDataLabelsRange val="0"/>
                      </c:ext>
                      <c:ext xmlns:c16="http://schemas.microsoft.com/office/drawing/2014/chart" uri="{C3380CC4-5D6E-409C-BE32-E72D297353CC}">
                        <c16:uniqueId val="{0000004C-A008-43F6-BA19-C4D16C4620FE}"/>
                      </c:ext>
                    </c:extLst>
                  </c:dLbl>
                  <c:spPr>
                    <a:solidFill>
                      <a:srgbClr val="4472C4"/>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0"/>
                  <c:showBubbleSize val="0"/>
                  <c:extLst>
                    <c:ext uri="{CE6537A1-D6FC-4f65-9D91-7224C49458BB}">
                      <c15:showLeaderLines val="0"/>
                    </c:ext>
                  </c:extLst>
                </c:dLbls>
                <c:cat>
                  <c:numRef>
                    <c:extLst>
                      <c:ext uri="{02D57815-91ED-43cb-92C2-25804820EDAC}">
                        <c15:formulaRef>
                          <c15:sqref>'2045 chart, no 2-3'!$B$74:$AA$74</c15:sqref>
                        </c15:formulaRef>
                      </c:ext>
                    </c:extLst>
                    <c:numCache>
                      <c:formatCode>General</c:formatCode>
                      <c:ptCount val="2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pt idx="21">
                        <c:v>2041</c:v>
                      </c:pt>
                      <c:pt idx="22">
                        <c:v>2042</c:v>
                      </c:pt>
                      <c:pt idx="23">
                        <c:v>2043</c:v>
                      </c:pt>
                      <c:pt idx="24">
                        <c:v>2044</c:v>
                      </c:pt>
                      <c:pt idx="25">
                        <c:v>2045</c:v>
                      </c:pt>
                    </c:numCache>
                  </c:numRef>
                </c:cat>
                <c:val>
                  <c:numRef>
                    <c:extLst>
                      <c:ext uri="{02D57815-91ED-43cb-92C2-25804820EDAC}">
                        <c15:formulaRef>
                          <c15:sqref>'2045 chart, no 2-3'!$B$105:$AA$105</c15:sqref>
                        </c15:formulaRef>
                      </c:ext>
                    </c:extLst>
                    <c:numCache>
                      <c:formatCode>_(* #,##0_);_(* \(#,##0\);_(* "-"??_);_(@_)</c:formatCode>
                      <c:ptCount val="26"/>
                      <c:pt idx="0">
                        <c:v>142080.094771651</c:v>
                      </c:pt>
                      <c:pt idx="1">
                        <c:v>170784.79219003592</c:v>
                      </c:pt>
                      <c:pt idx="2">
                        <c:v>200527.31821152585</c:v>
                      </c:pt>
                      <c:pt idx="3">
                        <c:v>244688.20343011798</c:v>
                      </c:pt>
                      <c:pt idx="4">
                        <c:v>290913.95117338269</c:v>
                      </c:pt>
                      <c:pt idx="5">
                        <c:v>339186.6642451107</c:v>
                      </c:pt>
                      <c:pt idx="6">
                        <c:v>403610.36243784858</c:v>
                      </c:pt>
                      <c:pt idx="7">
                        <c:v>470875.94915551139</c:v>
                      </c:pt>
                      <c:pt idx="8">
                        <c:v>540994.01358321379</c:v>
                      </c:pt>
                      <c:pt idx="9">
                        <c:v>629071.24328646169</c:v>
                      </c:pt>
                      <c:pt idx="10">
                        <c:v>713451.31337877084</c:v>
                      </c:pt>
                      <c:pt idx="11">
                        <c:v>824472.20009019575</c:v>
                      </c:pt>
                      <c:pt idx="12">
                        <c:v>940577.75034866168</c:v>
                      </c:pt>
                      <c:pt idx="13">
                        <c:v>1061440.9173213046</c:v>
                      </c:pt>
                      <c:pt idx="14">
                        <c:v>1187223.9250345714</c:v>
                      </c:pt>
                      <c:pt idx="15">
                        <c:v>1317846.6110782658</c:v>
                      </c:pt>
                      <c:pt idx="16">
                        <c:v>1435946.9513252859</c:v>
                      </c:pt>
                      <c:pt idx="17">
                        <c:v>1540392.2330480402</c:v>
                      </c:pt>
                      <c:pt idx="18">
                        <c:v>1648552.4458911382</c:v>
                      </c:pt>
                      <c:pt idx="19">
                        <c:v>1741641.5801539212</c:v>
                      </c:pt>
                      <c:pt idx="20">
                        <c:v>1838566.6067053736</c:v>
                      </c:pt>
                      <c:pt idx="21">
                        <c:v>1918655.7690492307</c:v>
                      </c:pt>
                      <c:pt idx="22">
                        <c:v>2001076.5950368287</c:v>
                      </c:pt>
                      <c:pt idx="23">
                        <c:v>2064232.7414063066</c:v>
                      </c:pt>
                      <c:pt idx="24">
                        <c:v>2107846.8159191702</c:v>
                      </c:pt>
                      <c:pt idx="25">
                        <c:v>2145471.5494298846</c:v>
                      </c:pt>
                    </c:numCache>
                  </c:numRef>
                </c:val>
                <c:smooth val="0"/>
                <c:extLst>
                  <c:ext xmlns:c16="http://schemas.microsoft.com/office/drawing/2014/chart" uri="{C3380CC4-5D6E-409C-BE32-E72D297353CC}">
                    <c16:uniqueId val="{0000004D-A008-43F6-BA19-C4D16C4620FE}"/>
                  </c:ext>
                </c:extLst>
              </c15:ser>
            </c15:filteredLineSeries>
          </c:ext>
        </c:extLst>
      </c:lineChart>
      <c:catAx>
        <c:axId val="34952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rgbClr val="000000"/>
                </a:solidFill>
                <a:latin typeface="+mn-lt"/>
                <a:ea typeface="+mn-ea"/>
                <a:cs typeface="+mn-cs"/>
              </a:defRPr>
            </a:pPr>
            <a:endParaRPr lang="en-US"/>
          </a:p>
        </c:txPr>
        <c:crossAx val="349534296"/>
        <c:crosses val="autoZero"/>
        <c:auto val="1"/>
        <c:lblAlgn val="ctr"/>
        <c:lblOffset val="100"/>
        <c:tickLblSkip val="5"/>
        <c:noMultiLvlLbl val="1"/>
      </c:catAx>
      <c:valAx>
        <c:axId val="34953429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200" b="0" i="0" u="none" strike="noStrike" kern="1200" cap="all" baseline="0">
                    <a:solidFill>
                      <a:srgbClr val="5E5E5E"/>
                    </a:solidFill>
                    <a:latin typeface="+mn-lt"/>
                    <a:ea typeface="+mn-ea"/>
                    <a:cs typeface="+mn-cs"/>
                  </a:defRPr>
                </a:pPr>
                <a:r>
                  <a:rPr lang="en-US" sz="1200" dirty="0">
                    <a:solidFill>
                      <a:srgbClr val="5E5E5E"/>
                    </a:solidFill>
                  </a:rPr>
                  <a:t>CUMULATIVE EV</a:t>
                </a:r>
                <a:r>
                  <a:rPr lang="en-US" sz="1200" baseline="0" dirty="0">
                    <a:solidFill>
                      <a:srgbClr val="5E5E5E"/>
                    </a:solidFill>
                  </a:rPr>
                  <a:t> POPULATION</a:t>
                </a:r>
                <a:endParaRPr lang="en-US" sz="1200" dirty="0">
                  <a:solidFill>
                    <a:srgbClr val="5E5E5E"/>
                  </a:solidFill>
                </a:endParaRPr>
              </a:p>
            </c:rich>
          </c:tx>
          <c:layout>
            <c:manualLayout>
              <c:xMode val="edge"/>
              <c:yMode val="edge"/>
              <c:x val="7.0169613541165013E-3"/>
              <c:y val="0.20335419591189488"/>
            </c:manualLayout>
          </c:layout>
          <c:overlay val="0"/>
          <c:spPr>
            <a:noFill/>
            <a:ln>
              <a:noFill/>
            </a:ln>
            <a:effectLst/>
          </c:spPr>
          <c:txPr>
            <a:bodyPr rot="-5400000" spcFirstLastPara="1" vertOverflow="ellipsis" vert="horz" wrap="square" anchor="ctr" anchorCtr="1"/>
            <a:lstStyle/>
            <a:p>
              <a:pPr>
                <a:defRPr sz="1200" b="0" i="0" u="none" strike="noStrike" kern="1200" cap="all" baseline="0">
                  <a:solidFill>
                    <a:srgbClr val="5E5E5E"/>
                  </a:solidFill>
                  <a:latin typeface="+mn-lt"/>
                  <a:ea typeface="+mn-ea"/>
                  <a:cs typeface="+mn-cs"/>
                </a:defRPr>
              </a:pPr>
              <a:endParaRPr lang="en-US"/>
            </a:p>
          </c:txPr>
        </c:title>
        <c:numFmt formatCode="#.0,,&quot;M&quo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E5E5E"/>
                </a:solidFill>
                <a:latin typeface="+mn-lt"/>
                <a:ea typeface="+mn-ea"/>
                <a:cs typeface="+mn-cs"/>
              </a:defRPr>
            </a:pPr>
            <a:endParaRPr lang="en-US"/>
          </a:p>
        </c:txPr>
        <c:crossAx val="349529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rgbClr val="5E5E5E"/>
                </a:solidFill>
                <a:latin typeface="+mn-lt"/>
                <a:ea typeface="+mj-ea"/>
                <a:cs typeface="+mj-cs"/>
              </a:defRPr>
            </a:pPr>
            <a:r>
              <a:rPr lang="en-US" dirty="0">
                <a:solidFill>
                  <a:srgbClr val="5E5E5E"/>
                </a:solidFill>
                <a:latin typeface="+mn-lt"/>
              </a:rPr>
              <a:t>LD ZEV</a:t>
            </a:r>
            <a:r>
              <a:rPr lang="en-US" baseline="30000" dirty="0">
                <a:solidFill>
                  <a:srgbClr val="5E5E5E"/>
                </a:solidFill>
                <a:latin typeface="+mn-lt"/>
              </a:rPr>
              <a:t>1</a:t>
            </a:r>
            <a:r>
              <a:rPr lang="en-US" dirty="0">
                <a:solidFill>
                  <a:srgbClr val="5E5E5E"/>
                </a:solidFill>
                <a:latin typeface="+mn-lt"/>
              </a:rPr>
              <a:t> Adoption (CA)</a:t>
            </a:r>
          </a:p>
        </c:rich>
      </c:tx>
      <c:layout>
        <c:manualLayout>
          <c:xMode val="edge"/>
          <c:yMode val="edge"/>
          <c:x val="0.31509153864705886"/>
          <c:y val="0"/>
        </c:manualLayout>
      </c:layout>
      <c:overlay val="0"/>
      <c:spPr>
        <a:noFill/>
        <a:ln>
          <a:noFill/>
        </a:ln>
        <a:effectLst/>
      </c:spPr>
    </c:title>
    <c:autoTitleDeleted val="0"/>
    <c:plotArea>
      <c:layout/>
      <c:lineChart>
        <c:grouping val="standard"/>
        <c:varyColors val="0"/>
        <c:ser>
          <c:idx val="0"/>
          <c:order val="0"/>
          <c:tx>
            <c:v>Organic Growth</c:v>
          </c:tx>
          <c:spPr>
            <a:ln w="38100">
              <a:solidFill>
                <a:srgbClr val="A6A6A6"/>
              </a:solidFill>
            </a:ln>
          </c:spPr>
          <c:marker>
            <c:symbol val="none"/>
          </c:marker>
          <c:dLbls>
            <c:dLbl>
              <c:idx val="1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7F-4E1E-80C7-BE3820EC5B97}"/>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7F-4E1E-80C7-BE3820EC5B97}"/>
                </c:ext>
              </c:extLst>
            </c:dLbl>
            <c:numFmt formatCode="#.0,,&quot;M&quot;" sourceLinked="0"/>
            <c:spPr>
              <a:solidFill>
                <a:srgbClr val="A6A6A6"/>
              </a:solid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numRef>
              <c:f>'Summary (Visuals)'!$F$6:$V$6</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'Summary (Visuals)'!$F$9:$V$9</c:f>
              <c:numCache>
                <c:formatCode>#,##0</c:formatCode>
                <c:ptCount val="16"/>
                <c:pt idx="0">
                  <c:v>767194.1534016144</c:v>
                </c:pt>
                <c:pt idx="1">
                  <c:v>907217.27663347684</c:v>
                </c:pt>
                <c:pt idx="2">
                  <c:v>1081907.2419564291</c:v>
                </c:pt>
                <c:pt idx="3">
                  <c:v>1291399.6452244208</c:v>
                </c:pt>
                <c:pt idx="4">
                  <c:v>1534206.394492852</c:v>
                </c:pt>
                <c:pt idx="5">
                  <c:v>1812047.2501333544</c:v>
                </c:pt>
                <c:pt idx="6">
                  <c:v>2125810.358292521</c:v>
                </c:pt>
                <c:pt idx="7">
                  <c:v>2471365.377217731</c:v>
                </c:pt>
                <c:pt idx="8">
                  <c:v>2848841.0457634572</c:v>
                </c:pt>
                <c:pt idx="9">
                  <c:v>3257068.9342350392</c:v>
                </c:pt>
                <c:pt idx="10">
                  <c:v>3695333.5612412989</c:v>
                </c:pt>
                <c:pt idx="11">
                  <c:v>4162027.7803714946</c:v>
                </c:pt>
                <c:pt idx="12">
                  <c:v>4657008.7097550286</c:v>
                </c:pt>
                <c:pt idx="13">
                  <c:v>5179659.5391534986</c:v>
                </c:pt>
                <c:pt idx="14">
                  <c:v>5729768.0066114459</c:v>
                </c:pt>
                <c:pt idx="15">
                  <c:v>6304530.2611453831</c:v>
                </c:pt>
              </c:numCache>
            </c:numRef>
          </c:val>
          <c:smooth val="0"/>
          <c:extLst>
            <c:ext xmlns:c16="http://schemas.microsoft.com/office/drawing/2014/chart" uri="{C3380CC4-5D6E-409C-BE32-E72D297353CC}">
              <c16:uniqueId val="{00000002-127F-4E1E-80C7-BE3820EC5B97}"/>
            </c:ext>
          </c:extLst>
        </c:ser>
        <c:ser>
          <c:idx val="2"/>
          <c:order val="1"/>
          <c:tx>
            <c:v>100% New Sales by 2035</c:v>
          </c:tx>
          <c:spPr>
            <a:ln w="38100">
              <a:solidFill>
                <a:srgbClr val="4472C4"/>
              </a:solidFill>
            </a:ln>
          </c:spPr>
          <c:marker>
            <c:symbol val="none"/>
          </c:marker>
          <c:dLbls>
            <c:dLbl>
              <c:idx val="9"/>
              <c:delete val="1"/>
              <c:extLst>
                <c:ext xmlns:c15="http://schemas.microsoft.com/office/drawing/2012/chart" uri="{CE6537A1-D6FC-4f65-9D91-7224C49458BB}"/>
                <c:ext xmlns:c16="http://schemas.microsoft.com/office/drawing/2014/chart" uri="{C3380CC4-5D6E-409C-BE32-E72D297353CC}">
                  <c16:uniqueId val="{00000003-127F-4E1E-80C7-BE3820EC5B97}"/>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7F-4E1E-80C7-BE3820EC5B97}"/>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7F-4E1E-80C7-BE3820EC5B97}"/>
                </c:ext>
              </c:extLst>
            </c:dLbl>
            <c:numFmt formatCode="#.0,,&quot;M&quot;" sourceLinked="0"/>
            <c:spPr>
              <a:solidFill>
                <a:srgbClr val="4472C4"/>
              </a:solidFill>
              <a:ln>
                <a:noFill/>
              </a:ln>
              <a:effectLst/>
            </c:spPr>
            <c:txPr>
              <a:bodyPr wrap="square" lIns="38100" tIns="19050" rIns="38100" bIns="19050" anchor="ctr">
                <a:spAutoFit/>
              </a:bodyPr>
              <a:lstStyle/>
              <a:p>
                <a:pPr>
                  <a:defRPr b="1">
                    <a:solidFill>
                      <a:schemeClr val="bg1"/>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numRef>
              <c:f>'Summary (Visuals)'!$F$6:$V$6</c:f>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f>'Summary (Visuals)'!$F$23:$V$23</c:f>
              <c:numCache>
                <c:formatCode>#,##0</c:formatCode>
                <c:ptCount val="16"/>
                <c:pt idx="0">
                  <c:v>762978.4289459954</c:v>
                </c:pt>
                <c:pt idx="1">
                  <c:v>921278.87599095888</c:v>
                </c:pt>
                <c:pt idx="2">
                  <c:v>1132164.1466361685</c:v>
                </c:pt>
                <c:pt idx="3">
                  <c:v>1389822.2874067796</c:v>
                </c:pt>
                <c:pt idx="4">
                  <c:v>1709969.337193246</c:v>
                </c:pt>
                <c:pt idx="5">
                  <c:v>2120765.3359075515</c:v>
                </c:pt>
                <c:pt idx="6">
                  <c:v>2659218.3899216861</c:v>
                </c:pt>
                <c:pt idx="7">
                  <c:v>3361580.4294810281</c:v>
                </c:pt>
                <c:pt idx="8">
                  <c:v>4274079.3979652831</c:v>
                </c:pt>
                <c:pt idx="9">
                  <c:v>5434612.9949916285</c:v>
                </c:pt>
                <c:pt idx="10">
                  <c:v>6865727.1287247203</c:v>
                </c:pt>
                <c:pt idx="11">
                  <c:v>8562363.1581277493</c:v>
                </c:pt>
                <c:pt idx="12">
                  <c:v>10499247.895581637</c:v>
                </c:pt>
                <c:pt idx="13">
                  <c:v>12557748.08502822</c:v>
                </c:pt>
                <c:pt idx="14">
                  <c:v>14603154.894948751</c:v>
                </c:pt>
                <c:pt idx="15">
                  <c:v>16626140.569615532</c:v>
                </c:pt>
              </c:numCache>
            </c:numRef>
          </c:val>
          <c:smooth val="0"/>
          <c:extLst>
            <c:ext xmlns:c16="http://schemas.microsoft.com/office/drawing/2014/chart" uri="{C3380CC4-5D6E-409C-BE32-E72D297353CC}">
              <c16:uniqueId val="{00000006-127F-4E1E-80C7-BE3820EC5B97}"/>
            </c:ext>
          </c:extLst>
        </c:ser>
        <c:ser>
          <c:idx val="1"/>
          <c:order val="6"/>
          <c:tx>
            <c:v>PG&amp;E Forecast</c:v>
          </c:tx>
          <c:spPr>
            <a:ln w="38100">
              <a:solidFill>
                <a:srgbClr val="70AD47"/>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7-127F-4E1E-80C7-BE3820EC5B97}"/>
                </c:ext>
              </c:extLst>
            </c:dLbl>
            <c:dLbl>
              <c:idx val="1"/>
              <c:delete val="1"/>
              <c:extLst>
                <c:ext xmlns:c15="http://schemas.microsoft.com/office/drawing/2012/chart" uri="{CE6537A1-D6FC-4f65-9D91-7224C49458BB}"/>
                <c:ext xmlns:c16="http://schemas.microsoft.com/office/drawing/2014/chart" uri="{C3380CC4-5D6E-409C-BE32-E72D297353CC}">
                  <c16:uniqueId val="{00000008-127F-4E1E-80C7-BE3820EC5B97}"/>
                </c:ext>
              </c:extLst>
            </c:dLbl>
            <c:dLbl>
              <c:idx val="2"/>
              <c:delete val="1"/>
              <c:extLst>
                <c:ext xmlns:c15="http://schemas.microsoft.com/office/drawing/2012/chart" uri="{CE6537A1-D6FC-4f65-9D91-7224C49458BB}"/>
                <c:ext xmlns:c16="http://schemas.microsoft.com/office/drawing/2014/chart" uri="{C3380CC4-5D6E-409C-BE32-E72D297353CC}">
                  <c16:uniqueId val="{00000009-127F-4E1E-80C7-BE3820EC5B97}"/>
                </c:ext>
              </c:extLst>
            </c:dLbl>
            <c:dLbl>
              <c:idx val="3"/>
              <c:delete val="1"/>
              <c:extLst>
                <c:ext xmlns:c15="http://schemas.microsoft.com/office/drawing/2012/chart" uri="{CE6537A1-D6FC-4f65-9D91-7224C49458BB}"/>
                <c:ext xmlns:c16="http://schemas.microsoft.com/office/drawing/2014/chart" uri="{C3380CC4-5D6E-409C-BE32-E72D297353CC}">
                  <c16:uniqueId val="{0000000A-127F-4E1E-80C7-BE3820EC5B97}"/>
                </c:ext>
              </c:extLst>
            </c:dLbl>
            <c:dLbl>
              <c:idx val="4"/>
              <c:delete val="1"/>
              <c:extLst>
                <c:ext xmlns:c15="http://schemas.microsoft.com/office/drawing/2012/chart" uri="{CE6537A1-D6FC-4f65-9D91-7224C49458BB}"/>
                <c:ext xmlns:c16="http://schemas.microsoft.com/office/drawing/2014/chart" uri="{C3380CC4-5D6E-409C-BE32-E72D297353CC}">
                  <c16:uniqueId val="{0000000B-127F-4E1E-80C7-BE3820EC5B97}"/>
                </c:ext>
              </c:extLst>
            </c:dLbl>
            <c:dLbl>
              <c:idx val="5"/>
              <c:delete val="1"/>
              <c:extLst>
                <c:ext xmlns:c15="http://schemas.microsoft.com/office/drawing/2012/chart" uri="{CE6537A1-D6FC-4f65-9D91-7224C49458BB}"/>
                <c:ext xmlns:c16="http://schemas.microsoft.com/office/drawing/2014/chart" uri="{C3380CC4-5D6E-409C-BE32-E72D297353CC}">
                  <c16:uniqueId val="{0000000C-127F-4E1E-80C7-BE3820EC5B97}"/>
                </c:ext>
              </c:extLst>
            </c:dLbl>
            <c:dLbl>
              <c:idx val="6"/>
              <c:delete val="1"/>
              <c:extLst>
                <c:ext xmlns:c15="http://schemas.microsoft.com/office/drawing/2012/chart" uri="{CE6537A1-D6FC-4f65-9D91-7224C49458BB}"/>
                <c:ext xmlns:c16="http://schemas.microsoft.com/office/drawing/2014/chart" uri="{C3380CC4-5D6E-409C-BE32-E72D297353CC}">
                  <c16:uniqueId val="{0000000D-127F-4E1E-80C7-BE3820EC5B97}"/>
                </c:ext>
              </c:extLst>
            </c:dLbl>
            <c:dLbl>
              <c:idx val="7"/>
              <c:delete val="1"/>
              <c:extLst>
                <c:ext xmlns:c15="http://schemas.microsoft.com/office/drawing/2012/chart" uri="{CE6537A1-D6FC-4f65-9D91-7224C49458BB}"/>
                <c:ext xmlns:c16="http://schemas.microsoft.com/office/drawing/2014/chart" uri="{C3380CC4-5D6E-409C-BE32-E72D297353CC}">
                  <c16:uniqueId val="{0000000E-127F-4E1E-80C7-BE3820EC5B97}"/>
                </c:ext>
              </c:extLst>
            </c:dLbl>
            <c:dLbl>
              <c:idx val="8"/>
              <c:delete val="1"/>
              <c:extLst>
                <c:ext xmlns:c15="http://schemas.microsoft.com/office/drawing/2012/chart" uri="{CE6537A1-D6FC-4f65-9D91-7224C49458BB}"/>
                <c:ext xmlns:c16="http://schemas.microsoft.com/office/drawing/2014/chart" uri="{C3380CC4-5D6E-409C-BE32-E72D297353CC}">
                  <c16:uniqueId val="{0000000F-127F-4E1E-80C7-BE3820EC5B97}"/>
                </c:ext>
              </c:extLst>
            </c:dLbl>
            <c:dLbl>
              <c:idx val="9"/>
              <c:delete val="1"/>
              <c:extLst>
                <c:ext xmlns:c15="http://schemas.microsoft.com/office/drawing/2012/chart" uri="{CE6537A1-D6FC-4f65-9D91-7224C49458BB}"/>
                <c:ext xmlns:c16="http://schemas.microsoft.com/office/drawing/2014/chart" uri="{C3380CC4-5D6E-409C-BE32-E72D297353CC}">
                  <c16:uniqueId val="{00000010-127F-4E1E-80C7-BE3820EC5B97}"/>
                </c:ext>
              </c:extLst>
            </c:dLbl>
            <c:dLbl>
              <c:idx val="11"/>
              <c:delete val="1"/>
              <c:extLst>
                <c:ext xmlns:c15="http://schemas.microsoft.com/office/drawing/2012/chart" uri="{CE6537A1-D6FC-4f65-9D91-7224C49458BB}"/>
                <c:ext xmlns:c16="http://schemas.microsoft.com/office/drawing/2014/chart" uri="{C3380CC4-5D6E-409C-BE32-E72D297353CC}">
                  <c16:uniqueId val="{00000011-127F-4E1E-80C7-BE3820EC5B97}"/>
                </c:ext>
              </c:extLst>
            </c:dLbl>
            <c:dLbl>
              <c:idx val="12"/>
              <c:delete val="1"/>
              <c:extLst>
                <c:ext xmlns:c15="http://schemas.microsoft.com/office/drawing/2012/chart" uri="{CE6537A1-D6FC-4f65-9D91-7224C49458BB}"/>
                <c:ext xmlns:c16="http://schemas.microsoft.com/office/drawing/2014/chart" uri="{C3380CC4-5D6E-409C-BE32-E72D297353CC}">
                  <c16:uniqueId val="{00000012-127F-4E1E-80C7-BE3820EC5B97}"/>
                </c:ext>
              </c:extLst>
            </c:dLbl>
            <c:dLbl>
              <c:idx val="13"/>
              <c:delete val="1"/>
              <c:extLst>
                <c:ext xmlns:c15="http://schemas.microsoft.com/office/drawing/2012/chart" uri="{CE6537A1-D6FC-4f65-9D91-7224C49458BB}"/>
                <c:ext xmlns:c16="http://schemas.microsoft.com/office/drawing/2014/chart" uri="{C3380CC4-5D6E-409C-BE32-E72D297353CC}">
                  <c16:uniqueId val="{00000013-127F-4E1E-80C7-BE3820EC5B97}"/>
                </c:ext>
              </c:extLst>
            </c:dLbl>
            <c:dLbl>
              <c:idx val="14"/>
              <c:delete val="1"/>
              <c:extLst>
                <c:ext xmlns:c15="http://schemas.microsoft.com/office/drawing/2012/chart" uri="{CE6537A1-D6FC-4f65-9D91-7224C49458BB}"/>
                <c:ext xmlns:c16="http://schemas.microsoft.com/office/drawing/2014/chart" uri="{C3380CC4-5D6E-409C-BE32-E72D297353CC}">
                  <c16:uniqueId val="{00000014-127F-4E1E-80C7-BE3820EC5B97}"/>
                </c:ext>
              </c:extLst>
            </c:dLbl>
            <c:dLbl>
              <c:idx val="1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27F-4E1E-80C7-BE3820EC5B97}"/>
                </c:ext>
              </c:extLst>
            </c:dLbl>
            <c:numFmt formatCode="#.0,,&quot;M&quot;" sourceLinked="0"/>
            <c:spPr>
              <a:solidFill>
                <a:srgbClr val="70AD47"/>
              </a:solidFill>
              <a:ln>
                <a:noFill/>
              </a:ln>
              <a:effectLst/>
            </c:spPr>
            <c:txPr>
              <a:bodyPr wrap="square" lIns="38100" tIns="19050" rIns="38100" bIns="19050" anchor="ctr">
                <a:spAutoFit/>
              </a:bodyPr>
              <a:lstStyle/>
              <a:p>
                <a:pPr>
                  <a:defRPr b="1">
                    <a:solidFill>
                      <a:schemeClr val="bg1"/>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'Summary (Visuals)'!$P$226:$AE$226</c:f>
              <c:numCache>
                <c:formatCode>#,##0</c:formatCode>
                <c:ptCount val="16"/>
                <c:pt idx="1">
                  <c:v>890302.93989284022</c:v>
                </c:pt>
                <c:pt idx="2">
                  <c:v>1046716.124155585</c:v>
                </c:pt>
                <c:pt idx="3">
                  <c:v>1250782.6426762713</c:v>
                </c:pt>
                <c:pt idx="4">
                  <c:v>1527013.7234949474</c:v>
                </c:pt>
                <c:pt idx="5">
                  <c:v>1910987.4043207711</c:v>
                </c:pt>
                <c:pt idx="6">
                  <c:v>2441122.2060401114</c:v>
                </c:pt>
                <c:pt idx="7">
                  <c:v>3142327.0788094392</c:v>
                </c:pt>
                <c:pt idx="8">
                  <c:v>4041235.0030663903</c:v>
                </c:pt>
                <c:pt idx="9">
                  <c:v>5135787.8214666918</c:v>
                </c:pt>
                <c:pt idx="10">
                  <c:v>6416507.2596210269</c:v>
                </c:pt>
                <c:pt idx="11">
                  <c:v>7856295.8872150136</c:v>
                </c:pt>
                <c:pt idx="12">
                  <c:v>9431938.7365459595</c:v>
                </c:pt>
                <c:pt idx="13">
                  <c:v>11118390.030901045</c:v>
                </c:pt>
                <c:pt idx="14">
                  <c:v>12893704.168635562</c:v>
                </c:pt>
                <c:pt idx="15">
                  <c:v>14746591.925347675</c:v>
                </c:pt>
              </c:numCache>
            </c:numRef>
          </c:val>
          <c:smooth val="0"/>
          <c:extLst>
            <c:ext xmlns:c16="http://schemas.microsoft.com/office/drawing/2014/chart" uri="{C3380CC4-5D6E-409C-BE32-E72D297353CC}">
              <c16:uniqueId val="{00000016-127F-4E1E-80C7-BE3820EC5B97}"/>
            </c:ext>
          </c:extLst>
        </c:ser>
        <c:dLbls>
          <c:showLegendKey val="0"/>
          <c:showVal val="0"/>
          <c:showCatName val="0"/>
          <c:showSerName val="0"/>
          <c:showPercent val="0"/>
          <c:showBubbleSize val="0"/>
        </c:dLbls>
        <c:smooth val="0"/>
        <c:axId val="349529376"/>
        <c:axId val="349534296"/>
        <c:extLst>
          <c:ext xmlns:c15="http://schemas.microsoft.com/office/drawing/2012/chart" uri="{02D57815-91ED-43cb-92C2-25804820EDAC}">
            <c15:filteredLineSeries>
              <c15:ser>
                <c:idx val="3"/>
                <c:order val="2"/>
                <c:tx>
                  <c:v>100% by 2030</c:v>
                </c:tx>
                <c:spPr>
                  <a:ln w="38100"/>
                </c:spPr>
                <c:marker>
                  <c:symbol val="none"/>
                </c:marker>
                <c:dLbls>
                  <c:dLbl>
                    <c:idx val="11"/>
                    <c:dLblPos val="t"/>
                    <c:showLegendKey val="0"/>
                    <c:showVal val="1"/>
                    <c:showCatName val="0"/>
                    <c:showSerName val="0"/>
                    <c:showPercent val="0"/>
                    <c:showBubbleSize val="0"/>
                    <c:extLst>
                      <c:ext uri="{CE6537A1-D6FC-4f65-9D91-7224C49458BB}"/>
                      <c:ext xmlns:c16="http://schemas.microsoft.com/office/drawing/2014/chart" uri="{C3380CC4-5D6E-409C-BE32-E72D297353CC}">
                        <c16:uniqueId val="{00000017-127F-4E1E-80C7-BE3820EC5B97}"/>
                      </c:ext>
                    </c:extLst>
                  </c:dLbl>
                  <c:numFmt formatCode="#.0,,&quot;M&quot;" sourceLinked="0"/>
                  <c:spPr>
                    <a:solidFill>
                      <a:srgbClr val="FFC000"/>
                    </a:solidFill>
                    <a:ln>
                      <a:noFill/>
                    </a:ln>
                    <a:effectLst/>
                  </c:spPr>
                  <c:txPr>
                    <a:bodyPr wrap="square" lIns="38100" tIns="19050" rIns="38100" bIns="19050" anchor="ctr">
                      <a:spAutoFit/>
                    </a:bodyPr>
                    <a:lstStyle/>
                    <a:p>
                      <a:pPr>
                        <a:defRPr b="1"/>
                      </a:pPr>
                      <a:endParaRPr lang="en-US"/>
                    </a:p>
                  </c:txPr>
                  <c:dLblPos val="t"/>
                  <c:showLegendKey val="0"/>
                  <c:showVal val="0"/>
                  <c:showCatName val="0"/>
                  <c:showSerName val="0"/>
                  <c:showPercent val="0"/>
                  <c:showBubbleSize val="0"/>
                  <c:extLst>
                    <c:ext uri="{CE6537A1-D6FC-4f65-9D91-7224C49458BB}">
                      <c15:showLeaderLines val="1"/>
                    </c:ext>
                  </c:extLst>
                </c:dLbls>
                <c:cat>
                  <c:numRef>
                    <c:extLst>
                      <c:ext uri="{02D57815-91ED-43cb-92C2-25804820EDAC}">
                        <c15:formulaRef>
                          <c15:sqref>'Summary (Visuals)'!$F$6:$V$6</c15:sqref>
                        </c15:formulaRef>
                      </c:ext>
                    </c:extLst>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extLst>
                      <c:ext uri="{02D57815-91ED-43cb-92C2-25804820EDAC}">
                        <c15:formulaRef>
                          <c15:sqref>'Summary (Visuals)'!$E$37:$V$37</c15:sqref>
                        </c15:formulaRef>
                      </c:ext>
                    </c:extLst>
                    <c:numCache>
                      <c:formatCode>#,##0</c:formatCode>
                      <c:ptCount val="17"/>
                      <c:pt idx="0">
                        <c:v>658857</c:v>
                      </c:pt>
                      <c:pt idx="1">
                        <c:v>762978.4289459954</c:v>
                      </c:pt>
                      <c:pt idx="2">
                        <c:v>991452.09529840678</c:v>
                      </c:pt>
                      <c:pt idx="3">
                        <c:v>1295820.9828375943</c:v>
                      </c:pt>
                      <c:pt idx="4">
                        <c:v>1667696.7493708776</c:v>
                      </c:pt>
                      <c:pt idx="5">
                        <c:v>2129762.2179279304</c:v>
                      </c:pt>
                      <c:pt idx="6">
                        <c:v>2722660.5306060947</c:v>
                      </c:pt>
                      <c:pt idx="7">
                        <c:v>3499805.1673127688</c:v>
                      </c:pt>
                      <c:pt idx="8">
                        <c:v>4513518.22549068</c:v>
                      </c:pt>
                      <c:pt idx="9">
                        <c:v>5830520.0960739898</c:v>
                      </c:pt>
                      <c:pt idx="10">
                        <c:v>7505508.2012083232</c:v>
                      </c:pt>
                      <c:pt idx="11">
                        <c:v>9571022.8551870435</c:v>
                      </c:pt>
                      <c:pt idx="12">
                        <c:v>11635941.446946982</c:v>
                      </c:pt>
                      <c:pt idx="13">
                        <c:v>13697895.280254634</c:v>
                      </c:pt>
                      <c:pt idx="14">
                        <c:v>15756395.469701217</c:v>
                      </c:pt>
                      <c:pt idx="15">
                        <c:v>17801802.279621746</c:v>
                      </c:pt>
                      <c:pt idx="16">
                        <c:v>19824787.954288524</c:v>
                      </c:pt>
                    </c:numCache>
                  </c:numRef>
                </c:val>
                <c:smooth val="0"/>
                <c:extLst>
                  <c:ext xmlns:c16="http://schemas.microsoft.com/office/drawing/2014/chart" uri="{C3380CC4-5D6E-409C-BE32-E72D297353CC}">
                    <c16:uniqueId val="{00000018-127F-4E1E-80C7-BE3820EC5B97}"/>
                  </c:ext>
                </c:extLst>
              </c15:ser>
            </c15:filteredLineSeries>
            <c15:filteredLineSeries>
              <c15:ser>
                <c:idx val="4"/>
                <c:order val="3"/>
                <c:tx>
                  <c:v>2030 (100%) B</c:v>
                </c:tx>
                <c:spPr>
                  <a:ln w="38100">
                    <a:solidFill>
                      <a:srgbClr val="7030A0"/>
                    </a:solidFill>
                  </a:ln>
                </c:spPr>
                <c:marker>
                  <c:symbol val="none"/>
                </c:marker>
                <c:dLbls>
                  <c:dLbl>
                    <c:idx val="5"/>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9-127F-4E1E-80C7-BE3820EC5B97}"/>
                      </c:ext>
                    </c:extLst>
                  </c:dLbl>
                  <c:dLbl>
                    <c:idx val="11"/>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A-127F-4E1E-80C7-BE3820EC5B97}"/>
                      </c:ext>
                    </c:extLst>
                  </c:dLbl>
                  <c:dLbl>
                    <c:idx val="16"/>
                    <c:dLblPos val="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B-127F-4E1E-80C7-BE3820EC5B97}"/>
                      </c:ext>
                    </c:extLst>
                  </c:dLbl>
                  <c:numFmt formatCode="#.0,,&quot;M&quot;" sourceLinked="0"/>
                  <c:spPr>
                    <a:solidFill>
                      <a:srgbClr val="7030A0"/>
                    </a:solidFill>
                    <a:ln>
                      <a:noFill/>
                    </a:ln>
                    <a:effectLst/>
                  </c:spPr>
                  <c:txPr>
                    <a:bodyPr wrap="square" lIns="38100" tIns="19050" rIns="38100" bIns="19050" anchor="ctr">
                      <a:spAutoFit/>
                    </a:bodyPr>
                    <a:lstStyle/>
                    <a:p>
                      <a:pPr>
                        <a:defRPr b="1">
                          <a:solidFill>
                            <a:schemeClr val="bg1"/>
                          </a:solidFill>
                        </a:defRPr>
                      </a:pPr>
                      <a:endParaRPr lang="en-US"/>
                    </a:p>
                  </c:txPr>
                  <c:dLblPos val="t"/>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ext>
                  </c:extLst>
                </c:dLbls>
                <c:cat>
                  <c:numRef>
                    <c:extLst xmlns:c15="http://schemas.microsoft.com/office/drawing/2012/chart">
                      <c:ext xmlns:c15="http://schemas.microsoft.com/office/drawing/2012/chart" uri="{02D57815-91ED-43cb-92C2-25804820EDAC}">
                        <c15:formulaRef>
                          <c15:sqref>'Summary (Visuals)'!$F$6:$V$6</c15:sqref>
                        </c15:formulaRef>
                      </c:ext>
                    </c:extLst>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extLst xmlns:c15="http://schemas.microsoft.com/office/drawing/2012/chart">
                      <c:ext xmlns:c15="http://schemas.microsoft.com/office/drawing/2012/chart" uri="{02D57815-91ED-43cb-92C2-25804820EDAC}">
                        <c15:formulaRef>
                          <c15:sqref>'Summary (Visuals)'!$E$44:$V$44</c15:sqref>
                        </c15:formulaRef>
                      </c:ext>
                    </c:extLst>
                    <c:numCache>
                      <c:formatCode>#,##0</c:formatCode>
                      <c:ptCount val="17"/>
                      <c:pt idx="0">
                        <c:v>274635.74000205158</c:v>
                      </c:pt>
                      <c:pt idx="1">
                        <c:v>316384.16777805157</c:v>
                      </c:pt>
                      <c:pt idx="2">
                        <c:v>407875.05956408702</c:v>
                      </c:pt>
                      <c:pt idx="3">
                        <c:v>556213.1960649495</c:v>
                      </c:pt>
                      <c:pt idx="4">
                        <c:v>765366.85495992901</c:v>
                      </c:pt>
                      <c:pt idx="5">
                        <c:v>1036319.0096957051</c:v>
                      </c:pt>
                      <c:pt idx="6">
                        <c:v>1372751.6040140856</c:v>
                      </c:pt>
                      <c:pt idx="7">
                        <c:v>1777258.2286434737</c:v>
                      </c:pt>
                      <c:pt idx="8">
                        <c:v>2245457.8844335224</c:v>
                      </c:pt>
                      <c:pt idx="9">
                        <c:v>2778013.8367104963</c:v>
                      </c:pt>
                      <c:pt idx="10">
                        <c:v>3373615.1600733451</c:v>
                      </c:pt>
                      <c:pt idx="11">
                        <c:v>4031407.219117444</c:v>
                      </c:pt>
                      <c:pt idx="12">
                        <c:v>4689199.2781615425</c:v>
                      </c:pt>
                      <c:pt idx="13">
                        <c:v>5346801.512847119</c:v>
                      </c:pt>
                      <c:pt idx="14">
                        <c:v>6003459.5786965443</c:v>
                      </c:pt>
                      <c:pt idx="15">
                        <c:v>6659017.7833069311</c:v>
                      </c:pt>
                      <c:pt idx="16">
                        <c:v>7310406.2178981612</c:v>
                      </c:pt>
                    </c:numCache>
                  </c:numRef>
                </c:val>
                <c:smooth val="0"/>
                <c:extLst xmlns:c15="http://schemas.microsoft.com/office/drawing/2012/chart">
                  <c:ext xmlns:c16="http://schemas.microsoft.com/office/drawing/2014/chart" uri="{C3380CC4-5D6E-409C-BE32-E72D297353CC}">
                    <c16:uniqueId val="{0000001C-127F-4E1E-80C7-BE3820EC5B97}"/>
                  </c:ext>
                </c:extLst>
              </c15:ser>
            </c15:filteredLineSeries>
            <c15:filteredLineSeries>
              <c15:ser>
                <c:idx val="5"/>
                <c:order val="4"/>
                <c:tx>
                  <c:v>Carbon Neutrality - Reference</c:v>
                </c:tx>
                <c:spPr>
                  <a:ln w="28575">
                    <a:solidFill>
                      <a:schemeClr val="accent1">
                        <a:lumMod val="60000"/>
                        <a:lumOff val="40000"/>
                      </a:schemeClr>
                    </a:solidFill>
                  </a:ln>
                </c:spPr>
                <c:marker>
                  <c:symbol val="none"/>
                </c:marker>
                <c:cat>
                  <c:numRef>
                    <c:extLst xmlns:c15="http://schemas.microsoft.com/office/drawing/2012/chart">
                      <c:ext xmlns:c15="http://schemas.microsoft.com/office/drawing/2012/chart" uri="{02D57815-91ED-43cb-92C2-25804820EDAC}">
                        <c15:formulaRef>
                          <c15:sqref>'Summary (Visuals)'!$F$6:$V$6</c15:sqref>
                        </c15:formulaRef>
                      </c:ext>
                    </c:extLst>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extLst xmlns:c15="http://schemas.microsoft.com/office/drawing/2012/chart">
                      <c:ext xmlns:c15="http://schemas.microsoft.com/office/drawing/2012/chart" uri="{02D57815-91ED-43cb-92C2-25804820EDAC}">
                        <c15:formulaRef>
                          <c15:sqref>'Carb. Neutrality'!$L$4:$L$19</c15:sqref>
                        </c15:formulaRef>
                      </c:ext>
                    </c:extLst>
                    <c:numCache>
                      <c:formatCode>_(* #,##0_);_(* \(#,##0\);_(* "-"??_);_(@_)</c:formatCode>
                      <c:ptCount val="16"/>
                      <c:pt idx="0">
                        <c:v>542037.99800000002</c:v>
                      </c:pt>
                      <c:pt idx="1">
                        <c:v>579910.51899999997</c:v>
                      </c:pt>
                      <c:pt idx="2">
                        <c:v>617063.88800000004</c:v>
                      </c:pt>
                      <c:pt idx="3">
                        <c:v>674707.37400000007</c:v>
                      </c:pt>
                      <c:pt idx="4">
                        <c:v>745521.46700000006</c:v>
                      </c:pt>
                      <c:pt idx="5">
                        <c:v>824637.35100000002</c:v>
                      </c:pt>
                      <c:pt idx="6">
                        <c:v>905219.05799999996</c:v>
                      </c:pt>
                      <c:pt idx="7">
                        <c:v>984415.99600000004</c:v>
                      </c:pt>
                      <c:pt idx="8">
                        <c:v>1062046.5490000001</c:v>
                      </c:pt>
                      <c:pt idx="9">
                        <c:v>1137350.2150000001</c:v>
                      </c:pt>
                      <c:pt idx="10">
                        <c:v>1211136.574</c:v>
                      </c:pt>
                      <c:pt idx="11">
                        <c:v>1281861.301</c:v>
                      </c:pt>
                      <c:pt idx="12">
                        <c:v>1349785.4920000001</c:v>
                      </c:pt>
                      <c:pt idx="13">
                        <c:v>1415197.9129999999</c:v>
                      </c:pt>
                      <c:pt idx="14">
                        <c:v>1477824.0090000001</c:v>
                      </c:pt>
                      <c:pt idx="15">
                        <c:v>1537162.9439999999</c:v>
                      </c:pt>
                    </c:numCache>
                  </c:numRef>
                </c:val>
                <c:smooth val="0"/>
                <c:extLst xmlns:c15="http://schemas.microsoft.com/office/drawing/2012/chart">
                  <c:ext xmlns:c16="http://schemas.microsoft.com/office/drawing/2014/chart" uri="{C3380CC4-5D6E-409C-BE32-E72D297353CC}">
                    <c16:uniqueId val="{0000001D-127F-4E1E-80C7-BE3820EC5B97}"/>
                  </c:ext>
                </c:extLst>
              </c15:ser>
            </c15:filteredLineSeries>
            <c15:filteredLineSeries>
              <c15:ser>
                <c:idx val="6"/>
                <c:order val="5"/>
                <c:tx>
                  <c:v>Carbon Neutrality - All Options</c:v>
                </c:tx>
                <c:spPr>
                  <a:ln w="25400">
                    <a:solidFill>
                      <a:schemeClr val="accent1">
                        <a:lumMod val="40000"/>
                        <a:lumOff val="60000"/>
                      </a:schemeClr>
                    </a:solidFill>
                    <a:prstDash val="dash"/>
                  </a:ln>
                </c:spPr>
                <c:marker>
                  <c:symbol val="none"/>
                </c:marker>
                <c:dLbls>
                  <c:dLbl>
                    <c:idx val="11"/>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127F-4E1E-80C7-BE3820EC5B97}"/>
                      </c:ext>
                    </c:extLst>
                  </c:dLbl>
                  <c:numFmt formatCode="#.0,,&quot;M&quot;" sourceLinked="0"/>
                  <c:spPr>
                    <a:solidFill>
                      <a:schemeClr val="accent1">
                        <a:lumMod val="60000"/>
                        <a:lumOff val="40000"/>
                      </a:schemeClr>
                    </a:solidFill>
                    <a:ln>
                      <a:noFill/>
                    </a:ln>
                    <a:effectLst/>
                  </c:spPr>
                  <c:txPr>
                    <a:bodyPr wrap="square" lIns="38100" tIns="19050" rIns="38100" bIns="19050" anchor="ctr">
                      <a:spAutoFit/>
                    </a:bodyPr>
                    <a:lstStyle/>
                    <a:p>
                      <a:pPr>
                        <a:defRPr b="1"/>
                      </a:pPr>
                      <a:endParaRPr lang="en-US"/>
                    </a:p>
                  </c:txPr>
                  <c:dLblPos val="ct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ext>
                  </c:extLst>
                </c:dLbls>
                <c:cat>
                  <c:numRef>
                    <c:extLst xmlns:c15="http://schemas.microsoft.com/office/drawing/2012/chart">
                      <c:ext xmlns:c15="http://schemas.microsoft.com/office/drawing/2012/chart" uri="{02D57815-91ED-43cb-92C2-25804820EDAC}">
                        <c15:formulaRef>
                          <c15:sqref>'Summary (Visuals)'!$F$6:$V$6</c15:sqref>
                        </c15:formulaRef>
                      </c:ext>
                    </c:extLst>
                    <c:numCache>
                      <c:formatCode>General</c:formatCode>
                      <c:ptCount val="16"/>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numCache>
                  </c:numRef>
                </c:cat>
                <c:val>
                  <c:numRef>
                    <c:extLst xmlns:c15="http://schemas.microsoft.com/office/drawing/2012/chart">
                      <c:ext xmlns:c15="http://schemas.microsoft.com/office/drawing/2012/chart" uri="{02D57815-91ED-43cb-92C2-25804820EDAC}">
                        <c15:formulaRef>
                          <c15:sqref>'Carb. Neutrality'!$L$37:$L$52</c15:sqref>
                        </c15:formulaRef>
                      </c:ext>
                    </c:extLst>
                    <c:numCache>
                      <c:formatCode>_(* #,##0_);_(* \(#,##0\);_(* "-"??_);_(@_)</c:formatCode>
                      <c:ptCount val="16"/>
                      <c:pt idx="0">
                        <c:v>200513.00400000002</c:v>
                      </c:pt>
                      <c:pt idx="1">
                        <c:v>366058.27299999999</c:v>
                      </c:pt>
                      <c:pt idx="2">
                        <c:v>622235.48800000001</c:v>
                      </c:pt>
                      <c:pt idx="3">
                        <c:v>1016190.319</c:v>
                      </c:pt>
                      <c:pt idx="4">
                        <c:v>1598066.0919999997</c:v>
                      </c:pt>
                      <c:pt idx="5">
                        <c:v>2415626.2760000001</c:v>
                      </c:pt>
                      <c:pt idx="6">
                        <c:v>3499382.304</c:v>
                      </c:pt>
                      <c:pt idx="7">
                        <c:v>4873814.1550000003</c:v>
                      </c:pt>
                      <c:pt idx="8">
                        <c:v>6519145.3210000005</c:v>
                      </c:pt>
                      <c:pt idx="9">
                        <c:v>8380198.2569999993</c:v>
                      </c:pt>
                      <c:pt idx="10">
                        <c:v>10403264.539000001</c:v>
                      </c:pt>
                      <c:pt idx="11">
                        <c:v>12508082.017999999</c:v>
                      </c:pt>
                      <c:pt idx="12">
                        <c:v>14661668.564000001</c:v>
                      </c:pt>
                      <c:pt idx="13">
                        <c:v>16838524.682</c:v>
                      </c:pt>
                      <c:pt idx="14">
                        <c:v>19014863.561000001</c:v>
                      </c:pt>
                      <c:pt idx="15">
                        <c:v>21159194.802000001</c:v>
                      </c:pt>
                    </c:numCache>
                  </c:numRef>
                </c:val>
                <c:smooth val="0"/>
                <c:extLst xmlns:c15="http://schemas.microsoft.com/office/drawing/2012/chart">
                  <c:ext xmlns:c16="http://schemas.microsoft.com/office/drawing/2014/chart" uri="{C3380CC4-5D6E-409C-BE32-E72D297353CC}">
                    <c16:uniqueId val="{0000001F-127F-4E1E-80C7-BE3820EC5B97}"/>
                  </c:ext>
                </c:extLst>
              </c15:ser>
            </c15:filteredLineSeries>
          </c:ext>
        </c:extLst>
      </c:lineChart>
      <c:catAx>
        <c:axId val="349529376"/>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rgbClr val="000000"/>
                </a:solidFill>
                <a:latin typeface="+mn-lt"/>
                <a:ea typeface="+mn-ea"/>
                <a:cs typeface="+mn-cs"/>
              </a:defRPr>
            </a:pPr>
            <a:endParaRPr lang="en-US"/>
          </a:p>
        </c:txPr>
        <c:crossAx val="349534296"/>
        <c:crosses val="autoZero"/>
        <c:auto val="1"/>
        <c:lblAlgn val="ctr"/>
        <c:lblOffset val="100"/>
        <c:tickLblSkip val="5"/>
        <c:tickMarkSkip val="5"/>
        <c:noMultiLvlLbl val="1"/>
      </c:catAx>
      <c:valAx>
        <c:axId val="349534296"/>
        <c:scaling>
          <c:orientation val="minMax"/>
          <c:max val="18000000"/>
          <c:min val="0"/>
        </c:scaling>
        <c:delete val="0"/>
        <c:axPos val="l"/>
        <c:majorGridlines>
          <c:spPr>
            <a:ln w="9525" cap="flat" cmpd="sng" algn="ctr">
              <a:solidFill>
                <a:schemeClr val="bg1">
                  <a:lumMod val="85000"/>
                </a:schemeClr>
              </a:solidFill>
              <a:round/>
            </a:ln>
            <a:effectLst/>
          </c:spPr>
        </c:majorGridlines>
        <c:minorGridlines>
          <c:spPr>
            <a:ln w="9525" cap="flat" cmpd="sng" algn="ctr">
              <a:solidFill>
                <a:schemeClr val="bg1">
                  <a:lumMod val="95000"/>
                </a:schemeClr>
              </a:solidFill>
              <a:round/>
            </a:ln>
            <a:effectLst/>
          </c:spPr>
        </c:minorGridlines>
        <c:title>
          <c:tx>
            <c:rich>
              <a:bodyPr rot="-5400000" spcFirstLastPara="1" vertOverflow="ellipsis" vert="horz" wrap="square" anchor="ctr" anchorCtr="1"/>
              <a:lstStyle/>
              <a:p>
                <a:pPr>
                  <a:defRPr sz="1400" b="0" i="0" u="none" strike="noStrike" kern="1200" cap="all" baseline="0">
                    <a:solidFill>
                      <a:srgbClr val="5E5E5E"/>
                    </a:solidFill>
                    <a:latin typeface="+mn-lt"/>
                    <a:ea typeface="+mn-ea"/>
                    <a:cs typeface="+mn-cs"/>
                  </a:defRPr>
                </a:pPr>
                <a:r>
                  <a:rPr lang="en-US" sz="1400" dirty="0">
                    <a:solidFill>
                      <a:srgbClr val="5E5E5E"/>
                    </a:solidFill>
                  </a:rPr>
                  <a:t>cumulative</a:t>
                </a:r>
                <a:r>
                  <a:rPr lang="en-US" sz="1400" baseline="0" dirty="0">
                    <a:solidFill>
                      <a:srgbClr val="5E5E5E"/>
                    </a:solidFill>
                  </a:rPr>
                  <a:t> EV sales</a:t>
                </a:r>
                <a:endParaRPr lang="en-US" sz="1400" dirty="0">
                  <a:solidFill>
                    <a:srgbClr val="5E5E5E"/>
                  </a:solidFill>
                </a:endParaRPr>
              </a:p>
            </c:rich>
          </c:tx>
          <c:layout>
            <c:manualLayout>
              <c:xMode val="edge"/>
              <c:yMode val="edge"/>
              <c:x val="0"/>
              <c:y val="0.24098451852594865"/>
            </c:manualLayout>
          </c:layout>
          <c:overlay val="0"/>
          <c:spPr>
            <a:noFill/>
            <a:ln>
              <a:noFill/>
            </a:ln>
            <a:effectLst/>
          </c:spPr>
        </c:title>
        <c:numFmt formatCode="#.0,,&quot;M&quot;"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5E5E5E"/>
                </a:solidFill>
                <a:latin typeface="+mn-lt"/>
                <a:ea typeface="+mn-ea"/>
                <a:cs typeface="+mn-cs"/>
              </a:defRPr>
            </a:pPr>
            <a:endParaRPr lang="en-US"/>
          </a:p>
        </c:txPr>
        <c:crossAx val="349529376"/>
        <c:crosses val="autoZero"/>
        <c:crossBetween val="between"/>
      </c:valAx>
      <c:spPr>
        <a:ln>
          <a:noFill/>
        </a:ln>
      </c:spPr>
    </c:plotArea>
    <c:plotVisOnly val="1"/>
    <c:dispBlanksAs val="gap"/>
    <c:showDLblsOverMax val="0"/>
    <c:extLst/>
  </c:chart>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0.13743</cdr:x>
      <cdr:y>0.28256</cdr:y>
    </cdr:from>
    <cdr:to>
      <cdr:x>0.36612</cdr:x>
      <cdr:y>0.38452</cdr:y>
    </cdr:to>
    <cdr:sp macro="" textlink="">
      <cdr:nvSpPr>
        <cdr:cNvPr id="2" name="TextBox 1">
          <a:extLst xmlns:a="http://schemas.openxmlformats.org/drawingml/2006/main">
            <a:ext uri="{FF2B5EF4-FFF2-40B4-BE49-F238E27FC236}">
              <a16:creationId xmlns:a16="http://schemas.microsoft.com/office/drawing/2014/main" id="{042D2DA9-CBB8-45DF-8232-669F6D003D06}"/>
            </a:ext>
          </a:extLst>
        </cdr:cNvPr>
        <cdr:cNvSpPr txBox="1"/>
      </cdr:nvSpPr>
      <cdr:spPr>
        <a:xfrm xmlns:a="http://schemas.openxmlformats.org/drawingml/2006/main">
          <a:off x="669272" y="842812"/>
          <a:ext cx="1113684" cy="3041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dirty="0"/>
            <a:t>Electricity</a:t>
          </a:r>
        </a:p>
      </cdr:txBody>
    </cdr:sp>
  </cdr:relSizeAnchor>
  <cdr:relSizeAnchor xmlns:cdr="http://schemas.openxmlformats.org/drawingml/2006/chartDrawing">
    <cdr:from>
      <cdr:x>0.14156</cdr:x>
      <cdr:y>0.71504</cdr:y>
    </cdr:from>
    <cdr:to>
      <cdr:x>0.37025</cdr:x>
      <cdr:y>0.81968</cdr:y>
    </cdr:to>
    <cdr:sp macro="" textlink="">
      <cdr:nvSpPr>
        <cdr:cNvPr id="3" name="TextBox 2">
          <a:extLst xmlns:a="http://schemas.openxmlformats.org/drawingml/2006/main">
            <a:ext uri="{FF2B5EF4-FFF2-40B4-BE49-F238E27FC236}">
              <a16:creationId xmlns:a16="http://schemas.microsoft.com/office/drawing/2014/main" id="{4F87E3DD-4727-40D8-B2E7-5640A89A047B}"/>
            </a:ext>
          </a:extLst>
        </cdr:cNvPr>
        <cdr:cNvSpPr txBox="1"/>
      </cdr:nvSpPr>
      <cdr:spPr>
        <a:xfrm xmlns:a="http://schemas.openxmlformats.org/drawingml/2006/main">
          <a:off x="689393" y="2132801"/>
          <a:ext cx="1113684" cy="312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dirty="0"/>
            <a:t>Transportation</a:t>
          </a:r>
        </a:p>
      </cdr:txBody>
    </cdr:sp>
  </cdr:relSizeAnchor>
  <cdr:relSizeAnchor xmlns:cdr="http://schemas.openxmlformats.org/drawingml/2006/chartDrawing">
    <cdr:from>
      <cdr:x>0.14175</cdr:x>
      <cdr:y>0.46127</cdr:y>
    </cdr:from>
    <cdr:to>
      <cdr:x>0.34805</cdr:x>
      <cdr:y>0.5364</cdr:y>
    </cdr:to>
    <cdr:sp macro="" textlink="">
      <cdr:nvSpPr>
        <cdr:cNvPr id="4" name="TextBox 3">
          <a:extLst xmlns:a="http://schemas.openxmlformats.org/drawingml/2006/main">
            <a:ext uri="{FF2B5EF4-FFF2-40B4-BE49-F238E27FC236}">
              <a16:creationId xmlns:a16="http://schemas.microsoft.com/office/drawing/2014/main" id="{ABB3238B-B9B5-4BC7-BACE-F575A91E2F76}"/>
            </a:ext>
          </a:extLst>
        </cdr:cNvPr>
        <cdr:cNvSpPr txBox="1"/>
      </cdr:nvSpPr>
      <cdr:spPr>
        <a:xfrm xmlns:a="http://schemas.openxmlformats.org/drawingml/2006/main">
          <a:off x="690323" y="1375882"/>
          <a:ext cx="1004647" cy="2240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dirty="0"/>
            <a:t>Industry</a:t>
          </a:r>
        </a:p>
      </cdr:txBody>
    </cdr:sp>
  </cdr:relSizeAnchor>
  <cdr:relSizeAnchor xmlns:cdr="http://schemas.openxmlformats.org/drawingml/2006/chartDrawing">
    <cdr:from>
      <cdr:x>0.10754</cdr:x>
      <cdr:y>0.12365</cdr:y>
    </cdr:from>
    <cdr:to>
      <cdr:x>0.29944</cdr:x>
      <cdr:y>0.20415</cdr:y>
    </cdr:to>
    <cdr:sp macro="" textlink="">
      <cdr:nvSpPr>
        <cdr:cNvPr id="6" name="TextBox 5">
          <a:extLst xmlns:a="http://schemas.openxmlformats.org/drawingml/2006/main">
            <a:ext uri="{FF2B5EF4-FFF2-40B4-BE49-F238E27FC236}">
              <a16:creationId xmlns:a16="http://schemas.microsoft.com/office/drawing/2014/main" id="{8E732746-B2C0-415C-A6C3-79E681E1D846}"/>
            </a:ext>
          </a:extLst>
        </cdr:cNvPr>
        <cdr:cNvSpPr txBox="1"/>
      </cdr:nvSpPr>
      <cdr:spPr>
        <a:xfrm xmlns:a="http://schemas.openxmlformats.org/drawingml/2006/main">
          <a:off x="756386" y="481067"/>
          <a:ext cx="1349738" cy="3131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dirty="0"/>
            <a:t>Residential &amp;</a:t>
          </a:r>
        </a:p>
      </cdr:txBody>
    </cdr:sp>
  </cdr:relSizeAnchor>
  <cdr:relSizeAnchor xmlns:cdr="http://schemas.openxmlformats.org/drawingml/2006/chartDrawing">
    <cdr:from>
      <cdr:x>0.26094</cdr:x>
      <cdr:y>0.19814</cdr:y>
    </cdr:from>
    <cdr:to>
      <cdr:x>0.44006</cdr:x>
      <cdr:y>0.284</cdr:y>
    </cdr:to>
    <cdr:sp macro="" textlink="">
      <cdr:nvSpPr>
        <cdr:cNvPr id="7" name="TextBox 6">
          <a:extLst xmlns:a="http://schemas.openxmlformats.org/drawingml/2006/main">
            <a:ext uri="{FF2B5EF4-FFF2-40B4-BE49-F238E27FC236}">
              <a16:creationId xmlns:a16="http://schemas.microsoft.com/office/drawing/2014/main" id="{647689FE-5D76-436F-A025-128C047C46EA}"/>
            </a:ext>
          </a:extLst>
        </cdr:cNvPr>
        <cdr:cNvSpPr txBox="1"/>
      </cdr:nvSpPr>
      <cdr:spPr>
        <a:xfrm xmlns:a="http://schemas.openxmlformats.org/drawingml/2006/main">
          <a:off x="1270754" y="591007"/>
          <a:ext cx="872286" cy="2561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dirty="0"/>
            <a:t>Commercial</a:t>
          </a:r>
        </a:p>
      </cdr:txBody>
    </cdr:sp>
  </cdr:relSizeAnchor>
  <cdr:relSizeAnchor xmlns:cdr="http://schemas.openxmlformats.org/drawingml/2006/chartDrawing">
    <cdr:from>
      <cdr:x>0.12774</cdr:x>
      <cdr:y>0.05393</cdr:y>
    </cdr:from>
    <cdr:to>
      <cdr:x>0.31805</cdr:x>
      <cdr:y>0.12101</cdr:y>
    </cdr:to>
    <cdr:sp macro="" textlink="">
      <cdr:nvSpPr>
        <cdr:cNvPr id="8" name="TextBox 7">
          <a:extLst xmlns:a="http://schemas.openxmlformats.org/drawingml/2006/main">
            <a:ext uri="{FF2B5EF4-FFF2-40B4-BE49-F238E27FC236}">
              <a16:creationId xmlns:a16="http://schemas.microsoft.com/office/drawing/2014/main" id="{D1CA526E-41EA-4AC3-A7B7-A15449E214CF}"/>
            </a:ext>
          </a:extLst>
        </cdr:cNvPr>
        <cdr:cNvSpPr txBox="1"/>
      </cdr:nvSpPr>
      <cdr:spPr>
        <a:xfrm xmlns:a="http://schemas.openxmlformats.org/drawingml/2006/main">
          <a:off x="622056" y="160862"/>
          <a:ext cx="926779" cy="2000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300" dirty="0"/>
            <a:t>Agriculture</a:t>
          </a:r>
        </a:p>
      </cdr:txBody>
    </cdr:sp>
  </cdr:relSizeAnchor>
</c:userShapes>
</file>

<file path=ppt/drawings/drawing2.xml><?xml version="1.0" encoding="utf-8"?>
<c:userShapes xmlns:c="http://schemas.openxmlformats.org/drawingml/2006/chart">
  <cdr:relSizeAnchor xmlns:cdr="http://schemas.openxmlformats.org/drawingml/2006/chartDrawing">
    <cdr:from>
      <cdr:x>0.55819</cdr:x>
      <cdr:y>0.24441</cdr:y>
    </cdr:from>
    <cdr:to>
      <cdr:x>0.90365</cdr:x>
      <cdr:y>0.3177</cdr:y>
    </cdr:to>
    <cdr:sp macro="" textlink="">
      <cdr:nvSpPr>
        <cdr:cNvPr id="2" name="TextBox 27">
          <a:extLst xmlns:a="http://schemas.openxmlformats.org/drawingml/2006/main">
            <a:ext uri="{FF2B5EF4-FFF2-40B4-BE49-F238E27FC236}">
              <a16:creationId xmlns:a16="http://schemas.microsoft.com/office/drawing/2014/main" id="{5331A2A6-BBF1-4CDA-9E86-6FD5896B59DB}"/>
            </a:ext>
          </a:extLst>
        </cdr:cNvPr>
        <cdr:cNvSpPr txBox="1"/>
      </cdr:nvSpPr>
      <cdr:spPr>
        <a:xfrm xmlns:a="http://schemas.openxmlformats.org/drawingml/2006/main">
          <a:off x="2477575" y="821147"/>
          <a:ext cx="1533366"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472C4"/>
              </a:solidFill>
              <a:effectLst/>
              <a:uLnTx/>
              <a:uFillTx/>
              <a:latin typeface="Calibri" panose="020F0502020204030204"/>
              <a:ea typeface="+mn-ea"/>
              <a:cs typeface="+mn-cs"/>
            </a:rPr>
            <a:t>100% New Sales by 2035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84E726-6360-419A-AD88-A9FD33B6DDAF}" type="datetimeFigureOut">
              <a:rPr lang="en-US" smtClean="0"/>
              <a:t>10/24/22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469AC-E336-41B4-84C1-636800D0E13F}" type="slidenum">
              <a:rPr lang="en-US" smtClean="0"/>
              <a:t>‹#›</a:t>
            </a:fld>
            <a:endParaRPr lang="en-US" dirty="0"/>
          </a:p>
        </p:txBody>
      </p:sp>
    </p:spTree>
    <p:extLst>
      <p:ext uri="{BB962C8B-B14F-4D97-AF65-F5344CB8AC3E}">
        <p14:creationId xmlns:p14="http://schemas.microsoft.com/office/powerpoint/2010/main" val="38077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1</a:t>
            </a:fld>
            <a:endParaRPr lang="en-US" dirty="0"/>
          </a:p>
        </p:txBody>
      </p:sp>
    </p:spTree>
    <p:extLst>
      <p:ext uri="{BB962C8B-B14F-4D97-AF65-F5344CB8AC3E}">
        <p14:creationId xmlns:p14="http://schemas.microsoft.com/office/powerpoint/2010/main" val="1988922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15</a:t>
            </a:fld>
            <a:endParaRPr lang="en-US" dirty="0"/>
          </a:p>
        </p:txBody>
      </p:sp>
    </p:spTree>
    <p:extLst>
      <p:ext uri="{BB962C8B-B14F-4D97-AF65-F5344CB8AC3E}">
        <p14:creationId xmlns:p14="http://schemas.microsoft.com/office/powerpoint/2010/main" val="633097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CA’s decarbonized electric system supports GHG emissions reductions as alternative fuel sources are transitioned to electric</a:t>
            </a:r>
          </a:p>
          <a:p>
            <a:pPr marL="171450" indent="-171450">
              <a:buFont typeface="Arial" panose="020B0604020202020204" pitchFamily="34" charset="0"/>
              <a:buChar char="•"/>
            </a:pPr>
            <a:r>
              <a:rPr lang="en-US" dirty="0"/>
              <a:t>Over half of CA’s power mix in 2021 was clean.  </a:t>
            </a:r>
          </a:p>
          <a:p>
            <a:pPr marL="171450" indent="-171450">
              <a:buFont typeface="Arial" panose="020B0604020202020204" pitchFamily="34" charset="0"/>
              <a:buChar char="•"/>
            </a:pPr>
            <a:r>
              <a:rPr lang="en-US" dirty="0"/>
              <a:t>SB 100: “The 100 percent Clean Energy Act of 2018” updates states RPS standard to ensure 60% renewable electricity by 2030, 100% by 2045</a:t>
            </a:r>
          </a:p>
          <a:p>
            <a:pPr marL="628650" lvl="1" indent="-171450">
              <a:buFont typeface="Arial" panose="020B0604020202020204" pitchFamily="34" charset="0"/>
              <a:buChar char="•"/>
            </a:pPr>
            <a:r>
              <a:rPr lang="en-US" dirty="0"/>
              <a:t>RPS Eligible Resources: Solar, wind, geothermal, biomass, and small hydro </a:t>
            </a:r>
          </a:p>
          <a:p>
            <a:pPr marL="171450" indent="-171450">
              <a:buFont typeface="Arial" panose="020B0604020202020204" pitchFamily="34" charset="0"/>
              <a:buChar char="•"/>
            </a:pPr>
            <a:r>
              <a:rPr lang="en-US" dirty="0"/>
              <a:t>PG&amp;E’s electric mix in 2021 was 93% clean/GHG free – nearly 90% cleaner than the nation average among energy providers</a:t>
            </a:r>
          </a:p>
        </p:txBody>
      </p:sp>
      <p:sp>
        <p:nvSpPr>
          <p:cNvPr id="4" name="Slide Number Placeholder 3"/>
          <p:cNvSpPr>
            <a:spLocks noGrp="1"/>
          </p:cNvSpPr>
          <p:nvPr>
            <p:ph type="sldNum" sz="quarter" idx="5"/>
          </p:nvPr>
        </p:nvSpPr>
        <p:spPr/>
        <p:txBody>
          <a:bodyPr/>
          <a:lstStyle/>
          <a:p>
            <a:fld id="{9FB469AC-E336-41B4-84C1-636800D0E13F}" type="slidenum">
              <a:rPr lang="en-US" smtClean="0"/>
              <a:t>16</a:t>
            </a:fld>
            <a:endParaRPr lang="en-US" dirty="0"/>
          </a:p>
        </p:txBody>
      </p:sp>
    </p:spTree>
    <p:extLst>
      <p:ext uri="{BB962C8B-B14F-4D97-AF65-F5344CB8AC3E}">
        <p14:creationId xmlns:p14="http://schemas.microsoft.com/office/powerpoint/2010/main" val="1184470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attain climate goals, all sectors must take steps to reduce GHG emissions</a:t>
            </a:r>
          </a:p>
          <a:p>
            <a:pPr marL="171450" indent="-171450">
              <a:buFont typeface="Arial" panose="020B0604020202020204" pitchFamily="34" charset="0"/>
              <a:buChar char="•"/>
            </a:pPr>
            <a:r>
              <a:rPr lang="en-US" dirty="0"/>
              <a:t>When buildings and electric sector electrify, the impact is compounded due to cleaner electricity replacing emitting fuel usage</a:t>
            </a:r>
          </a:p>
          <a:p>
            <a:pPr marL="171450" indent="-171450">
              <a:buFont typeface="Arial" panose="020B0604020202020204" pitchFamily="34" charset="0"/>
              <a:buChar char="•"/>
            </a:pPr>
            <a:r>
              <a:rPr lang="en-US" dirty="0"/>
              <a:t>In unmitigated, residential and commercial buildings would represent over 25% of total GHG emissions in the otherwise carbon reduction scenario</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17</a:t>
            </a:fld>
            <a:endParaRPr lang="en-US" dirty="0"/>
          </a:p>
        </p:txBody>
      </p:sp>
    </p:spTree>
    <p:extLst>
      <p:ext uri="{BB962C8B-B14F-4D97-AF65-F5344CB8AC3E}">
        <p14:creationId xmlns:p14="http://schemas.microsoft.com/office/powerpoint/2010/main" val="49810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Sept 22, 2022: CARB bans use of gas heaters and furnaces by 2030, which would further accelerate these forecasts</a:t>
            </a:r>
          </a:p>
        </p:txBody>
      </p:sp>
      <p:sp>
        <p:nvSpPr>
          <p:cNvPr id="4" name="Slide Number Placeholder 3"/>
          <p:cNvSpPr>
            <a:spLocks noGrp="1"/>
          </p:cNvSpPr>
          <p:nvPr>
            <p:ph type="sldNum" sz="quarter" idx="5"/>
          </p:nvPr>
        </p:nvSpPr>
        <p:spPr/>
        <p:txBody>
          <a:bodyPr/>
          <a:lstStyle/>
          <a:p>
            <a:fld id="{9FB469AC-E336-41B4-84C1-636800D0E13F}" type="slidenum">
              <a:rPr lang="en-US" smtClean="0"/>
              <a:t>18</a:t>
            </a:fld>
            <a:endParaRPr lang="en-US" dirty="0"/>
          </a:p>
        </p:txBody>
      </p:sp>
    </p:spTree>
    <p:extLst>
      <p:ext uri="{BB962C8B-B14F-4D97-AF65-F5344CB8AC3E}">
        <p14:creationId xmlns:p14="http://schemas.microsoft.com/office/powerpoint/2010/main" val="1358489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PV can help offset load increases by building electrification.  Adding EE and DR in addition to Solar PV can further improve peak building demand and reduce the size of necessary electric services</a:t>
            </a:r>
          </a:p>
        </p:txBody>
      </p:sp>
      <p:sp>
        <p:nvSpPr>
          <p:cNvPr id="4" name="Slide Number Placeholder 3"/>
          <p:cNvSpPr>
            <a:spLocks noGrp="1"/>
          </p:cNvSpPr>
          <p:nvPr>
            <p:ph type="sldNum" sz="quarter" idx="5"/>
          </p:nvPr>
        </p:nvSpPr>
        <p:spPr/>
        <p:txBody>
          <a:bodyPr/>
          <a:lstStyle/>
          <a:p>
            <a:fld id="{9FB469AC-E336-41B4-84C1-636800D0E13F}" type="slidenum">
              <a:rPr lang="en-US" smtClean="0"/>
              <a:t>20</a:t>
            </a:fld>
            <a:endParaRPr lang="en-US" dirty="0"/>
          </a:p>
        </p:txBody>
      </p:sp>
    </p:spTree>
    <p:extLst>
      <p:ext uri="{BB962C8B-B14F-4D97-AF65-F5344CB8AC3E}">
        <p14:creationId xmlns:p14="http://schemas.microsoft.com/office/powerpoint/2010/main" val="2764123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buSzPts val="1000"/>
              <a:buFont typeface="Symbol" panose="05050102010706020507" pitchFamily="18" charset="2"/>
              <a:buChar char=""/>
              <a:tabLst>
                <a:tab pos="471145" algn="l"/>
              </a:tabLst>
            </a:pPr>
            <a:r>
              <a:rPr lang="en-US" dirty="0">
                <a:solidFill>
                  <a:srgbClr val="000000"/>
                </a:solidFill>
                <a:latin typeface="Calibri" panose="020F0502020204030204" pitchFamily="34" charset="0"/>
                <a:ea typeface="Times New Roman" panose="02020603050405020304" pitchFamily="18" charset="0"/>
              </a:rPr>
              <a:t>Discuss Renewable energy in general</a:t>
            </a:r>
            <a:endParaRPr lang="en-US" sz="1100" dirty="0">
              <a:solidFill>
                <a:srgbClr val="000000"/>
              </a:solidFill>
              <a:latin typeface="Calibri" panose="020F0502020204030204" pitchFamily="34" charset="0"/>
              <a:ea typeface="Calibri" panose="020F0502020204030204" pitchFamily="34" charset="0"/>
            </a:endParaRPr>
          </a:p>
          <a:p>
            <a:pPr marL="765610" lvl="1" indent="-294465">
              <a:buSzPts val="1000"/>
              <a:buFont typeface="Courier New" panose="02070309020205020404" pitchFamily="49" charset="0"/>
              <a:buChar char="o"/>
              <a:tabLst>
                <a:tab pos="942289" algn="l"/>
              </a:tabLst>
            </a:pP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Existing renewables: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Hydropower (run of river, impoundment, etc.)</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land-based wind, and distributed solar</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27%</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65610" lvl="1" indent="-294465">
              <a:buSzPts val="1000"/>
              <a:buFont typeface="Courier New" panose="02070309020205020404" pitchFamily="49" charset="0"/>
              <a:buChar char="o"/>
              <a:tabLst>
                <a:tab pos="942289" algn="l"/>
              </a:tabLst>
            </a:pP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Progress towards CLCPA targets: Increase in building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Large Scale Renewables (Wind, Solar) </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1177862" lvl="2" indent="-235572">
              <a:buSzPts val="1000"/>
              <a:buFont typeface="Wingdings" panose="05000000000000000000" pitchFamily="2" charset="2"/>
              <a:buChar char=""/>
              <a:tabLst>
                <a:tab pos="1413434" algn="l"/>
              </a:tabLst>
            </a:pPr>
            <a:r>
              <a:rPr lang="en-US" dirty="0">
                <a:solidFill>
                  <a:srgbClr val="FF0000"/>
                </a:solidFill>
                <a:latin typeface="Calibri" panose="020F0502020204030204" pitchFamily="34" charset="0"/>
                <a:ea typeface="Times New Roman" panose="02020603050405020304" pitchFamily="18" charset="0"/>
              </a:rPr>
              <a:t>Projects under contract/construction put us at 66</a:t>
            </a:r>
            <a:r>
              <a:rPr lang="en-US" dirty="0">
                <a:solidFill>
                  <a:srgbClr val="000000"/>
                </a:solidFill>
                <a:latin typeface="Calibri" panose="020F0502020204030204" pitchFamily="34" charset="0"/>
                <a:ea typeface="Times New Roman" panose="02020603050405020304" pitchFamily="18" charset="0"/>
              </a:rPr>
              <a:t>% total today - growing to 70% by 2030 thanks to Tier I, Tier IV, OSW</a:t>
            </a:r>
            <a:endParaRPr lang="en-US" sz="1100" dirty="0">
              <a:solidFill>
                <a:srgbClr val="000000"/>
              </a:solidFill>
              <a:latin typeface="Calibri" panose="020F0502020204030204" pitchFamily="34" charset="0"/>
              <a:ea typeface="Calibri" panose="020F0502020204030204" pitchFamily="34" charset="0"/>
            </a:endParaRPr>
          </a:p>
          <a:p>
            <a:pPr marL="1177862" lvl="2" indent="-235572">
              <a:buSzPts val="1000"/>
              <a:buFont typeface="Wingdings" panose="05000000000000000000" pitchFamily="2" charset="2"/>
              <a:buChar char=""/>
              <a:tabLst>
                <a:tab pos="1413434" algn="l"/>
              </a:tabLst>
            </a:pPr>
            <a:r>
              <a:rPr lang="en-US" dirty="0">
                <a:solidFill>
                  <a:srgbClr val="000000"/>
                </a:solidFill>
                <a:latin typeface="Calibri" panose="020F0502020204030204" pitchFamily="34" charset="0"/>
                <a:ea typeface="Times New Roman" panose="02020603050405020304" pitchFamily="18" charset="0"/>
              </a:rPr>
              <a:t>New York currently has more than 120 renewable energy projects under development, including large-scale solar, land-based and offshore wind, and transmission projects awarded under Tier 4. Once these projects are completed, </a:t>
            </a:r>
            <a:r>
              <a:rPr lang="en-US" u="sng" dirty="0">
                <a:solidFill>
                  <a:srgbClr val="000000"/>
                </a:solidFill>
                <a:latin typeface="Calibri" panose="020F0502020204030204" pitchFamily="34" charset="0"/>
                <a:ea typeface="Times New Roman" panose="02020603050405020304" pitchFamily="18" charset="0"/>
              </a:rPr>
              <a:t>66 percent</a:t>
            </a:r>
            <a:r>
              <a:rPr lang="en-US" dirty="0">
                <a:solidFill>
                  <a:srgbClr val="000000"/>
                </a:solidFill>
                <a:latin typeface="Calibri" panose="020F0502020204030204" pitchFamily="34" charset="0"/>
                <a:ea typeface="Times New Roman" panose="02020603050405020304" pitchFamily="18" charset="0"/>
              </a:rPr>
              <a:t> of the State’s electricity will come from renewable sources, well on the way to the goal of 70 percent renewable energy by 2030.</a:t>
            </a:r>
            <a:endParaRPr lang="en-US" sz="11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C60878-19CC-4C84-A192-169B2C49AA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10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23</a:t>
            </a:fld>
            <a:endParaRPr lang="en-US" dirty="0"/>
          </a:p>
        </p:txBody>
      </p:sp>
    </p:spTree>
    <p:extLst>
      <p:ext uri="{BB962C8B-B14F-4D97-AF65-F5344CB8AC3E}">
        <p14:creationId xmlns:p14="http://schemas.microsoft.com/office/powerpoint/2010/main" val="1372570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24</a:t>
            </a:fld>
            <a:endParaRPr lang="en-US" dirty="0"/>
          </a:p>
        </p:txBody>
      </p:sp>
    </p:spTree>
    <p:extLst>
      <p:ext uri="{BB962C8B-B14F-4D97-AF65-F5344CB8AC3E}">
        <p14:creationId xmlns:p14="http://schemas.microsoft.com/office/powerpoint/2010/main" val="442961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25</a:t>
            </a:fld>
            <a:endParaRPr lang="en-US" dirty="0"/>
          </a:p>
        </p:txBody>
      </p:sp>
    </p:spTree>
    <p:extLst>
      <p:ext uri="{BB962C8B-B14F-4D97-AF65-F5344CB8AC3E}">
        <p14:creationId xmlns:p14="http://schemas.microsoft.com/office/powerpoint/2010/main" val="2641204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can we estimate the “pot of money” available from each program (in round terms), and then do something with the slide that shows the magnitude of funding available from each program?  The names of the programs are less important than the idea that there are fund available.</a:t>
            </a: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FB469AC-E336-41B4-84C1-636800D0E13F}" type="slidenum">
              <a:rPr lang="en-US" smtClean="0"/>
              <a:t>27</a:t>
            </a:fld>
            <a:endParaRPr lang="en-US" dirty="0"/>
          </a:p>
        </p:txBody>
      </p:sp>
    </p:spTree>
    <p:extLst>
      <p:ext uri="{BB962C8B-B14F-4D97-AF65-F5344CB8AC3E}">
        <p14:creationId xmlns:p14="http://schemas.microsoft.com/office/powerpoint/2010/main" val="353139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4</a:t>
            </a:fld>
            <a:endParaRPr lang="en-US" dirty="0"/>
          </a:p>
        </p:txBody>
      </p:sp>
    </p:spTree>
    <p:extLst>
      <p:ext uri="{BB962C8B-B14F-4D97-AF65-F5344CB8AC3E}">
        <p14:creationId xmlns:p14="http://schemas.microsoft.com/office/powerpoint/2010/main" val="1455665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29</a:t>
            </a:fld>
            <a:endParaRPr lang="en-US" dirty="0"/>
          </a:p>
        </p:txBody>
      </p:sp>
    </p:spTree>
    <p:extLst>
      <p:ext uri="{BB962C8B-B14F-4D97-AF65-F5344CB8AC3E}">
        <p14:creationId xmlns:p14="http://schemas.microsoft.com/office/powerpoint/2010/main" val="1612748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relationship between reductions in residential gas demand and gas rates is initially fairly linear (a 10% reduction in demand increases rates by about 10%), but if demand falls by more than 40% residential rates start to increase much more rapidly</a:t>
            </a:r>
          </a:p>
        </p:txBody>
      </p:sp>
      <p:sp>
        <p:nvSpPr>
          <p:cNvPr id="4" name="Slide Number Placeholder 3"/>
          <p:cNvSpPr>
            <a:spLocks noGrp="1"/>
          </p:cNvSpPr>
          <p:nvPr>
            <p:ph type="sldNum" sz="quarter" idx="5"/>
          </p:nvPr>
        </p:nvSpPr>
        <p:spPr/>
        <p:txBody>
          <a:bodyPr/>
          <a:lstStyle/>
          <a:p>
            <a:fld id="{9FB469AC-E336-41B4-84C1-636800D0E13F}" type="slidenum">
              <a:rPr lang="en-US" smtClean="0"/>
              <a:t>30</a:t>
            </a:fld>
            <a:endParaRPr lang="en-US" dirty="0"/>
          </a:p>
        </p:txBody>
      </p:sp>
    </p:spTree>
    <p:extLst>
      <p:ext uri="{BB962C8B-B14F-4D97-AF65-F5344CB8AC3E}">
        <p14:creationId xmlns:p14="http://schemas.microsoft.com/office/powerpoint/2010/main" val="13384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5</a:t>
            </a:fld>
            <a:endParaRPr lang="en-US" dirty="0"/>
          </a:p>
        </p:txBody>
      </p:sp>
    </p:spTree>
    <p:extLst>
      <p:ext uri="{BB962C8B-B14F-4D97-AF65-F5344CB8AC3E}">
        <p14:creationId xmlns:p14="http://schemas.microsoft.com/office/powerpoint/2010/main" val="358551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6</a:t>
            </a:fld>
            <a:endParaRPr lang="en-US" dirty="0"/>
          </a:p>
        </p:txBody>
      </p:sp>
    </p:spTree>
    <p:extLst>
      <p:ext uri="{BB962C8B-B14F-4D97-AF65-F5344CB8AC3E}">
        <p14:creationId xmlns:p14="http://schemas.microsoft.com/office/powerpoint/2010/main" val="43626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7</a:t>
            </a:fld>
            <a:endParaRPr lang="en-US" dirty="0"/>
          </a:p>
        </p:txBody>
      </p:sp>
    </p:spTree>
    <p:extLst>
      <p:ext uri="{BB962C8B-B14F-4D97-AF65-F5344CB8AC3E}">
        <p14:creationId xmlns:p14="http://schemas.microsoft.com/office/powerpoint/2010/main" val="3093869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8</a:t>
            </a:fld>
            <a:endParaRPr lang="en-US" dirty="0"/>
          </a:p>
        </p:txBody>
      </p:sp>
    </p:spTree>
    <p:extLst>
      <p:ext uri="{BB962C8B-B14F-4D97-AF65-F5344CB8AC3E}">
        <p14:creationId xmlns:p14="http://schemas.microsoft.com/office/powerpoint/2010/main" val="2178217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10</a:t>
            </a:fld>
            <a:endParaRPr lang="en-US" dirty="0"/>
          </a:p>
        </p:txBody>
      </p:sp>
    </p:spTree>
    <p:extLst>
      <p:ext uri="{BB962C8B-B14F-4D97-AF65-F5344CB8AC3E}">
        <p14:creationId xmlns:p14="http://schemas.microsoft.com/office/powerpoint/2010/main" val="4172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Focus of this slide is that some states have jurisdictions that have banned new gas connections, and in states where gas connections continue to be allowed, building codes and incentives actively pursue building decarbonization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7 states have adopted or are in the process of adopting legislation enacting local gas bans and new building electrification codes</a:t>
            </a:r>
          </a:p>
          <a:p>
            <a:pPr marL="171450" indent="-171450">
              <a:buFont typeface="Arial" panose="020B0604020202020204" pitchFamily="34" charset="0"/>
              <a:buChar char="•"/>
            </a:pPr>
            <a:r>
              <a:rPr lang="en-US" dirty="0"/>
              <a:t>22 states have or are in the process of banning local legislation restricting natural gas service, though building electrification incentives are still encouraged in many cases.</a:t>
            </a:r>
          </a:p>
          <a:p>
            <a:pPr marL="171450" indent="-171450">
              <a:buFont typeface="Arial" panose="020B0604020202020204" pitchFamily="34" charset="0"/>
              <a:buChar char="•"/>
            </a:pPr>
            <a:r>
              <a:rPr lang="en-US" dirty="0"/>
              <a:t>Few examples of recent state legislation to support building electrification and EE</a:t>
            </a:r>
          </a:p>
          <a:p>
            <a:pPr marL="628650" lvl="1" indent="-171450" algn="l">
              <a:buFont typeface="Arial" panose="020B0604020202020204" pitchFamily="34" charset="0"/>
              <a:buChar char="•"/>
            </a:pPr>
            <a:r>
              <a:rPr lang="en-US" dirty="0"/>
              <a:t>Illinois - </a:t>
            </a:r>
            <a:r>
              <a:rPr lang="en-US" sz="1200" dirty="0"/>
              <a:t>SB 2408: Stretch building code and electrification in EE programs</a:t>
            </a:r>
          </a:p>
          <a:p>
            <a:pPr marL="628650" lvl="1" indent="-171450" algn="l">
              <a:buFont typeface="Arial" panose="020B0604020202020204" pitchFamily="34" charset="0"/>
              <a:buChar char="•"/>
            </a:pPr>
            <a:r>
              <a:rPr lang="en-US" dirty="0"/>
              <a:t>Maryland - </a:t>
            </a:r>
            <a:r>
              <a:rPr lang="en-US" sz="1200" dirty="0"/>
              <a:t>Climate Bill Legislation passed: Investigate all-electric buildings and net-zero commercial buildings by 2040</a:t>
            </a:r>
          </a:p>
          <a:p>
            <a:pPr marL="628650" lvl="1" indent="-171450" algn="l">
              <a:buFont typeface="Arial" panose="020B0604020202020204" pitchFamily="34" charset="0"/>
              <a:buChar char="•"/>
            </a:pPr>
            <a:r>
              <a:rPr lang="en-US" dirty="0"/>
              <a:t>Massachusetts - </a:t>
            </a:r>
            <a:r>
              <a:rPr lang="en-US" sz="1200" dirty="0"/>
              <a:t>HB 5060: communities empowered to ban fossil fuels in new construction</a:t>
            </a:r>
          </a:p>
          <a:p>
            <a:pPr marL="628650" lvl="1" indent="-171450" algn="l">
              <a:buFont typeface="Arial" panose="020B0604020202020204" pitchFamily="34" charset="0"/>
              <a:buChar char="•"/>
            </a:pPr>
            <a:r>
              <a:rPr lang="en-US" dirty="0"/>
              <a:t>Vermont - </a:t>
            </a:r>
            <a:r>
              <a:rPr lang="en-US" sz="1200" dirty="0"/>
              <a:t>"Renewable heat" in new construction. $20M for incentives to convert existing buildings</a:t>
            </a:r>
          </a:p>
          <a:p>
            <a:pPr marL="628650" lvl="1" indent="-171450" algn="l">
              <a:buFont typeface="Arial" panose="020B0604020202020204" pitchFamily="34" charset="0"/>
              <a:buChar char="•"/>
            </a:pPr>
            <a:r>
              <a:rPr lang="en-US" dirty="0"/>
              <a:t>Washington - </a:t>
            </a:r>
            <a:r>
              <a:rPr lang="en-US" sz="1200" dirty="0"/>
              <a:t>HB 1084: all-electric new construction</a:t>
            </a:r>
          </a:p>
          <a:p>
            <a:pPr marL="628650" lvl="1" indent="-171450" algn="l">
              <a:buFont typeface="Arial" panose="020B0604020202020204" pitchFamily="34" charset="0"/>
              <a:buChar char="•"/>
            </a:pPr>
            <a:r>
              <a:rPr lang="en-US" dirty="0"/>
              <a:t>Missouri - </a:t>
            </a:r>
            <a:r>
              <a:rPr lang="en-US" sz="1200" dirty="0"/>
              <a:t>Building performance standard mandating reductions in building energy usage</a:t>
            </a:r>
          </a:p>
          <a:p>
            <a:pPr marL="628650" lvl="1" indent="-171450" algn="l">
              <a:buFont typeface="Arial" panose="020B0604020202020204" pitchFamily="34" charset="0"/>
              <a:buChar char="•"/>
            </a:pPr>
            <a:r>
              <a:rPr lang="en-US" dirty="0"/>
              <a:t>Colorado - </a:t>
            </a:r>
            <a:r>
              <a:rPr lang="en-US" sz="1200" dirty="0"/>
              <a:t>GHG Pollution Reduction Roadmap mandating heat pump phase in and emissions reductions</a:t>
            </a:r>
          </a:p>
          <a:p>
            <a:pPr marL="628650" lvl="1" indent="-171450" algn="l">
              <a:buFont typeface="Arial" panose="020B0604020202020204" pitchFamily="34" charset="0"/>
              <a:buChar char="•"/>
            </a:pPr>
            <a:r>
              <a:rPr lang="en-US" dirty="0"/>
              <a:t>Nevada - A</a:t>
            </a:r>
            <a:r>
              <a:rPr lang="en-US" sz="1200" dirty="0"/>
              <a:t>cknowledged the need to transition from gas use in residential and commercial buildings</a:t>
            </a:r>
          </a:p>
          <a:p>
            <a:pPr marL="171450" indent="-171450" algn="l">
              <a:buFont typeface="Arial" panose="020B0604020202020204" pitchFamily="34" charset="0"/>
              <a:buChar char="•"/>
            </a:pP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11</a:t>
            </a:fld>
            <a:endParaRPr lang="en-US" dirty="0"/>
          </a:p>
        </p:txBody>
      </p:sp>
    </p:spTree>
    <p:extLst>
      <p:ext uri="{BB962C8B-B14F-4D97-AF65-F5344CB8AC3E}">
        <p14:creationId xmlns:p14="http://schemas.microsoft.com/office/powerpoint/2010/main" val="231394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469AC-E336-41B4-84C1-636800D0E13F}" type="slidenum">
              <a:rPr lang="en-US" smtClean="0"/>
              <a:t>12</a:t>
            </a:fld>
            <a:endParaRPr lang="en-US" dirty="0"/>
          </a:p>
        </p:txBody>
      </p:sp>
    </p:spTree>
    <p:extLst>
      <p:ext uri="{BB962C8B-B14F-4D97-AF65-F5344CB8AC3E}">
        <p14:creationId xmlns:p14="http://schemas.microsoft.com/office/powerpoint/2010/main" val="1305330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6B9CC11-51D0-42D4-9A2B-E04A63B2FCFA}"/>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Logo&#10;&#10;Description automatically generated">
            <a:extLst>
              <a:ext uri="{FF2B5EF4-FFF2-40B4-BE49-F238E27FC236}">
                <a16:creationId xmlns:a16="http://schemas.microsoft.com/office/drawing/2014/main" id="{4627522D-CD00-44D5-A3F7-71CE45B4AC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823" r="22785" b="42635"/>
          <a:stretch/>
        </p:blipFill>
        <p:spPr>
          <a:xfrm>
            <a:off x="155466" y="282066"/>
            <a:ext cx="2121035" cy="2001381"/>
          </a:xfrm>
          <a:prstGeom prst="rect">
            <a:avLst/>
          </a:prstGeom>
        </p:spPr>
      </p:pic>
      <p:pic>
        <p:nvPicPr>
          <p:cNvPr id="15" name="Picture 14">
            <a:extLst>
              <a:ext uri="{FF2B5EF4-FFF2-40B4-BE49-F238E27FC236}">
                <a16:creationId xmlns:a16="http://schemas.microsoft.com/office/drawing/2014/main" id="{505D58A4-58E7-485C-88E6-DC226626FCC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16" name="Picture 15" descr="Logo&#10;&#10;Description automatically generated">
            <a:extLst>
              <a:ext uri="{FF2B5EF4-FFF2-40B4-BE49-F238E27FC236}">
                <a16:creationId xmlns:a16="http://schemas.microsoft.com/office/drawing/2014/main" id="{0B8619B6-65DF-4F8D-BCB8-0787D9AE80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50977" y="6066124"/>
            <a:ext cx="602535" cy="602535"/>
          </a:xfrm>
          <a:prstGeom prst="rect">
            <a:avLst/>
          </a:prstGeom>
        </p:spPr>
      </p:pic>
      <p:pic>
        <p:nvPicPr>
          <p:cNvPr id="25" name="Picture 24" descr="Logo&#10;&#10;Description automatically generated">
            <a:extLst>
              <a:ext uri="{FF2B5EF4-FFF2-40B4-BE49-F238E27FC236}">
                <a16:creationId xmlns:a16="http://schemas.microsoft.com/office/drawing/2014/main" id="{83249C77-6084-4D4E-9C26-2F9AF7197D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48255" y="636983"/>
            <a:ext cx="3883098" cy="1164930"/>
          </a:xfrm>
          <a:prstGeom prst="rect">
            <a:avLst/>
          </a:prstGeom>
        </p:spPr>
      </p:pic>
      <p:sp>
        <p:nvSpPr>
          <p:cNvPr id="6" name="Title 5">
            <a:extLst>
              <a:ext uri="{FF2B5EF4-FFF2-40B4-BE49-F238E27FC236}">
                <a16:creationId xmlns:a16="http://schemas.microsoft.com/office/drawing/2014/main" id="{F7770989-ADBF-44F8-A400-A2DD9732C9F3}"/>
              </a:ext>
            </a:extLst>
          </p:cNvPr>
          <p:cNvSpPr>
            <a:spLocks noGrp="1"/>
          </p:cNvSpPr>
          <p:nvPr>
            <p:ph type="title"/>
          </p:nvPr>
        </p:nvSpPr>
        <p:spPr>
          <a:xfrm>
            <a:off x="2359737" y="2200690"/>
            <a:ext cx="9317017" cy="1508957"/>
          </a:xfrm>
          <a:prstGeom prst="rect">
            <a:avLst/>
          </a:prstGeom>
        </p:spPr>
        <p:txBody>
          <a:bodyPr/>
          <a:lstStyle>
            <a:lvl1pPr>
              <a:defRPr sz="5000" b="1">
                <a:solidFill>
                  <a:srgbClr val="5E5E5E"/>
                </a:solidFill>
                <a:latin typeface="Avenir Next LT Pro" panose="020B0504020202020204" pitchFamily="34" charset="0"/>
              </a:defRPr>
            </a:lvl1pPr>
          </a:lstStyle>
          <a:p>
            <a:r>
              <a:rPr lang="en-US"/>
              <a:t>Click to edit Master title style</a:t>
            </a:r>
          </a:p>
        </p:txBody>
      </p:sp>
      <p:sp>
        <p:nvSpPr>
          <p:cNvPr id="8" name="Text Placeholder 7">
            <a:extLst>
              <a:ext uri="{FF2B5EF4-FFF2-40B4-BE49-F238E27FC236}">
                <a16:creationId xmlns:a16="http://schemas.microsoft.com/office/drawing/2014/main" id="{048B89F0-1179-4412-8E20-EF85CCC6C077}"/>
              </a:ext>
            </a:extLst>
          </p:cNvPr>
          <p:cNvSpPr>
            <a:spLocks noGrp="1"/>
          </p:cNvSpPr>
          <p:nvPr>
            <p:ph type="body" sz="quarter" idx="10" hasCustomPrompt="1"/>
          </p:nvPr>
        </p:nvSpPr>
        <p:spPr>
          <a:xfrm>
            <a:off x="2359737" y="4180229"/>
            <a:ext cx="9317016" cy="1670050"/>
          </a:xfrm>
          <a:prstGeom prst="rect">
            <a:avLst/>
          </a:prstGeom>
        </p:spPr>
        <p:txBody>
          <a:bodyPr/>
          <a:lstStyle>
            <a:lvl1pPr marL="0" indent="0">
              <a:buFontTx/>
              <a:buNone/>
              <a:defRPr sz="2400">
                <a:solidFill>
                  <a:srgbClr val="5E5E5E"/>
                </a:solidFill>
                <a:latin typeface="Avenir Next LT Pro" panose="020B0504020202020204" pitchFamily="34" charset="0"/>
              </a:defRPr>
            </a:lvl1pPr>
            <a:lvl2pPr marL="0" indent="0">
              <a:buFontTx/>
              <a:buNone/>
              <a:defRPr sz="1600">
                <a:solidFill>
                  <a:srgbClr val="5E5E5E"/>
                </a:solidFill>
                <a:latin typeface="Avenir Next LT Pro" panose="020B0504020202020204" pitchFamily="34" charset="0"/>
              </a:defRPr>
            </a:lvl2pPr>
            <a:lvl3pPr marL="0" indent="0">
              <a:buFontTx/>
              <a:buNone/>
              <a:defRPr sz="2400">
                <a:latin typeface="Avenir Next LT Pro" panose="020B0504020202020204" pitchFamily="34" charset="0"/>
              </a:defRPr>
            </a:lvl3pPr>
            <a:lvl4pPr marL="0" indent="0">
              <a:buFontTx/>
              <a:buNone/>
              <a:defRPr sz="2400">
                <a:latin typeface="Avenir Next LT Pro" panose="020B0504020202020204" pitchFamily="34" charset="0"/>
              </a:defRPr>
            </a:lvl4pPr>
            <a:lvl5pPr marL="0" indent="0">
              <a:buFontTx/>
              <a:buNone/>
              <a:defRPr sz="2400">
                <a:latin typeface="Avenir Next LT Pro" panose="020B0504020202020204" pitchFamily="34" charset="0"/>
              </a:defRPr>
            </a:lvl5pPr>
          </a:lstStyle>
          <a:p>
            <a:pPr lvl="0"/>
            <a:r>
              <a:rPr lang="en-US"/>
              <a:t>Presenter Name</a:t>
            </a:r>
          </a:p>
          <a:p>
            <a:pPr lvl="1"/>
            <a:r>
              <a:rPr lang="en-US"/>
              <a:t>Designations, Firm Name</a:t>
            </a:r>
          </a:p>
          <a:p>
            <a:pPr lvl="0"/>
            <a:r>
              <a:rPr lang="en-US"/>
              <a:t>Presenter Name</a:t>
            </a:r>
          </a:p>
          <a:p>
            <a:pPr lvl="1"/>
            <a:r>
              <a:rPr lang="en-US"/>
              <a:t>Designations, Firm Name</a:t>
            </a:r>
          </a:p>
          <a:p>
            <a:pPr lvl="1"/>
            <a:endParaRPr lang="en-US"/>
          </a:p>
        </p:txBody>
      </p:sp>
    </p:spTree>
    <p:extLst>
      <p:ext uri="{BB962C8B-B14F-4D97-AF65-F5344CB8AC3E}">
        <p14:creationId xmlns:p14="http://schemas.microsoft.com/office/powerpoint/2010/main" val="1961130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FD66DE8D-35A0-494B-AC5C-5418AF36A0D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41819" t="15368" r="20546" b="41505"/>
          <a:stretch/>
        </p:blipFill>
        <p:spPr>
          <a:xfrm>
            <a:off x="0" y="0"/>
            <a:ext cx="4359376" cy="4387273"/>
          </a:xfrm>
          <a:prstGeom prst="rect">
            <a:avLst/>
          </a:prstGeom>
        </p:spPr>
      </p:pic>
      <p:sp>
        <p:nvSpPr>
          <p:cNvPr id="6" name="Picture Placeholder 5">
            <a:extLst>
              <a:ext uri="{FF2B5EF4-FFF2-40B4-BE49-F238E27FC236}">
                <a16:creationId xmlns:a16="http://schemas.microsoft.com/office/drawing/2014/main" id="{39BAF75C-633B-4196-B5F4-47474A816DB9}"/>
              </a:ext>
            </a:extLst>
          </p:cNvPr>
          <p:cNvSpPr>
            <a:spLocks noGrp="1"/>
          </p:cNvSpPr>
          <p:nvPr>
            <p:ph type="pic" sz="quarter" idx="11"/>
          </p:nvPr>
        </p:nvSpPr>
        <p:spPr>
          <a:xfrm>
            <a:off x="729101" y="807931"/>
            <a:ext cx="3473248" cy="3676520"/>
          </a:xfrm>
          <a:prstGeom prst="rect">
            <a:avLst/>
          </a:prstGeom>
        </p:spPr>
        <p:txBody>
          <a:bodyPr/>
          <a:lstStyle>
            <a:lvl1pPr marL="0" indent="0">
              <a:buNone/>
              <a:defRPr/>
            </a:lvl1pPr>
          </a:lstStyle>
          <a:p>
            <a:endParaRPr lang="en-US" dirty="0"/>
          </a:p>
        </p:txBody>
      </p:sp>
      <p:sp>
        <p:nvSpPr>
          <p:cNvPr id="7" name="Picture Placeholder 5">
            <a:extLst>
              <a:ext uri="{FF2B5EF4-FFF2-40B4-BE49-F238E27FC236}">
                <a16:creationId xmlns:a16="http://schemas.microsoft.com/office/drawing/2014/main" id="{D051D808-6A4A-4E3A-BF8B-A1C93C5CCE52}"/>
              </a:ext>
            </a:extLst>
          </p:cNvPr>
          <p:cNvSpPr>
            <a:spLocks noGrp="1"/>
          </p:cNvSpPr>
          <p:nvPr>
            <p:ph type="pic" sz="quarter" idx="12"/>
          </p:nvPr>
        </p:nvSpPr>
        <p:spPr>
          <a:xfrm>
            <a:off x="4359376" y="805084"/>
            <a:ext cx="3473248" cy="3676519"/>
          </a:xfrm>
          <a:prstGeom prst="rect">
            <a:avLst/>
          </a:prstGeom>
        </p:spPr>
        <p:txBody>
          <a:bodyPr/>
          <a:lstStyle>
            <a:lvl1pPr marL="0" indent="0">
              <a:buNone/>
              <a:defRPr/>
            </a:lvl1pPr>
          </a:lstStyle>
          <a:p>
            <a:endParaRPr lang="en-US" dirty="0"/>
          </a:p>
        </p:txBody>
      </p:sp>
      <p:sp>
        <p:nvSpPr>
          <p:cNvPr id="8" name="Picture Placeholder 5">
            <a:extLst>
              <a:ext uri="{FF2B5EF4-FFF2-40B4-BE49-F238E27FC236}">
                <a16:creationId xmlns:a16="http://schemas.microsoft.com/office/drawing/2014/main" id="{A47DB044-25DE-483C-BAA1-A8432A97D40E}"/>
              </a:ext>
            </a:extLst>
          </p:cNvPr>
          <p:cNvSpPr>
            <a:spLocks noGrp="1"/>
          </p:cNvSpPr>
          <p:nvPr>
            <p:ph type="pic" sz="quarter" idx="13"/>
          </p:nvPr>
        </p:nvSpPr>
        <p:spPr>
          <a:xfrm>
            <a:off x="7989651" y="805085"/>
            <a:ext cx="3473248" cy="3676518"/>
          </a:xfrm>
          <a:prstGeom prst="rect">
            <a:avLst/>
          </a:prstGeom>
        </p:spPr>
        <p:txBody>
          <a:bodyPr/>
          <a:lstStyle>
            <a:lvl1pPr marL="0" indent="0">
              <a:buNone/>
              <a:defRPr/>
            </a:lvl1pPr>
          </a:lstStyle>
          <a:p>
            <a:endParaRPr lang="en-US" dirty="0"/>
          </a:p>
        </p:txBody>
      </p:sp>
      <p:sp>
        <p:nvSpPr>
          <p:cNvPr id="5" name="Text Placeholder 4">
            <a:extLst>
              <a:ext uri="{FF2B5EF4-FFF2-40B4-BE49-F238E27FC236}">
                <a16:creationId xmlns:a16="http://schemas.microsoft.com/office/drawing/2014/main" id="{B0908FA7-9360-42E8-8669-FB173AE67419}"/>
              </a:ext>
            </a:extLst>
          </p:cNvPr>
          <p:cNvSpPr>
            <a:spLocks noGrp="1"/>
          </p:cNvSpPr>
          <p:nvPr>
            <p:ph type="body" sz="quarter" idx="14" hasCustomPrompt="1"/>
          </p:nvPr>
        </p:nvSpPr>
        <p:spPr>
          <a:xfrm>
            <a:off x="728663" y="4650425"/>
            <a:ext cx="3473450" cy="573088"/>
          </a:xfrm>
          <a:prstGeom prst="rect">
            <a:avLst/>
          </a:prstGeom>
        </p:spPr>
        <p:txBody>
          <a:bodyPr/>
          <a:lstStyle>
            <a:lvl1pPr marL="0" indent="0">
              <a:buFontTx/>
              <a:buNone/>
              <a:defRPr sz="1000">
                <a:solidFill>
                  <a:srgbClr val="5E5E5E"/>
                </a:solidFill>
              </a:defRPr>
            </a:lvl1pPr>
            <a:lvl2pPr marL="457200" indent="0">
              <a:buFontTx/>
              <a:buNone/>
              <a:defRPr sz="1200">
                <a:solidFill>
                  <a:srgbClr val="5E5E5E"/>
                </a:solidFill>
              </a:defRPr>
            </a:lvl2pPr>
            <a:lvl3pPr marL="914400" indent="0">
              <a:buFontTx/>
              <a:buNone/>
              <a:defRPr sz="1200">
                <a:solidFill>
                  <a:srgbClr val="5E5E5E"/>
                </a:solidFill>
              </a:defRPr>
            </a:lvl3pPr>
            <a:lvl4pPr marL="1371600" indent="0">
              <a:buFontTx/>
              <a:buNone/>
              <a:defRPr sz="1200">
                <a:solidFill>
                  <a:srgbClr val="5E5E5E"/>
                </a:solidFill>
              </a:defRPr>
            </a:lvl4pPr>
            <a:lvl5pPr marL="1828800" indent="0">
              <a:buFontTx/>
              <a:buNone/>
              <a:defRPr sz="1200">
                <a:solidFill>
                  <a:srgbClr val="5E5E5E"/>
                </a:solidFill>
              </a:defRPr>
            </a:lvl5pPr>
          </a:lstStyle>
          <a:p>
            <a:pPr lvl="0"/>
            <a:r>
              <a:rPr lang="en-US"/>
              <a:t>Source: Note the source of each photograph or graphic used in you presentation.</a:t>
            </a:r>
          </a:p>
        </p:txBody>
      </p:sp>
      <p:sp>
        <p:nvSpPr>
          <p:cNvPr id="13" name="Text Placeholder 4">
            <a:extLst>
              <a:ext uri="{FF2B5EF4-FFF2-40B4-BE49-F238E27FC236}">
                <a16:creationId xmlns:a16="http://schemas.microsoft.com/office/drawing/2014/main" id="{6C214869-1102-4ACA-AF95-8E17C3A6B8FE}"/>
              </a:ext>
            </a:extLst>
          </p:cNvPr>
          <p:cNvSpPr>
            <a:spLocks noGrp="1"/>
          </p:cNvSpPr>
          <p:nvPr>
            <p:ph type="body" sz="quarter" idx="15" hasCustomPrompt="1"/>
          </p:nvPr>
        </p:nvSpPr>
        <p:spPr>
          <a:xfrm>
            <a:off x="4359376" y="4648401"/>
            <a:ext cx="3473450" cy="573088"/>
          </a:xfrm>
          <a:prstGeom prst="rect">
            <a:avLst/>
          </a:prstGeom>
        </p:spPr>
        <p:txBody>
          <a:bodyPr/>
          <a:lstStyle>
            <a:lvl1pPr marL="0" indent="0">
              <a:buFontTx/>
              <a:buNone/>
              <a:defRPr sz="1000">
                <a:solidFill>
                  <a:srgbClr val="5E5E5E"/>
                </a:solidFill>
              </a:defRPr>
            </a:lvl1pPr>
            <a:lvl2pPr marL="457200" indent="0">
              <a:buFontTx/>
              <a:buNone/>
              <a:defRPr sz="1200">
                <a:solidFill>
                  <a:srgbClr val="5E5E5E"/>
                </a:solidFill>
              </a:defRPr>
            </a:lvl2pPr>
            <a:lvl3pPr marL="914400" indent="0">
              <a:buFontTx/>
              <a:buNone/>
              <a:defRPr sz="1200">
                <a:solidFill>
                  <a:srgbClr val="5E5E5E"/>
                </a:solidFill>
              </a:defRPr>
            </a:lvl3pPr>
            <a:lvl4pPr marL="1371600" indent="0">
              <a:buFontTx/>
              <a:buNone/>
              <a:defRPr sz="1200">
                <a:solidFill>
                  <a:srgbClr val="5E5E5E"/>
                </a:solidFill>
              </a:defRPr>
            </a:lvl4pPr>
            <a:lvl5pPr marL="1828800" indent="0">
              <a:buFontTx/>
              <a:buNone/>
              <a:defRPr sz="1200">
                <a:solidFill>
                  <a:srgbClr val="5E5E5E"/>
                </a:solidFill>
              </a:defRPr>
            </a:lvl5pPr>
          </a:lstStyle>
          <a:p>
            <a:pPr lvl="0"/>
            <a:r>
              <a:rPr lang="en-US"/>
              <a:t>You must either purchase the right to use photos/graphics or secure permission from the owner. This includes photos/graphics sourced from the internet.</a:t>
            </a:r>
          </a:p>
        </p:txBody>
      </p:sp>
      <p:sp>
        <p:nvSpPr>
          <p:cNvPr id="14" name="Text Placeholder 4">
            <a:extLst>
              <a:ext uri="{FF2B5EF4-FFF2-40B4-BE49-F238E27FC236}">
                <a16:creationId xmlns:a16="http://schemas.microsoft.com/office/drawing/2014/main" id="{D8AC065C-21E6-47AD-A767-DA61DC356FBA}"/>
              </a:ext>
            </a:extLst>
          </p:cNvPr>
          <p:cNvSpPr>
            <a:spLocks noGrp="1"/>
          </p:cNvSpPr>
          <p:nvPr>
            <p:ph type="body" sz="quarter" idx="16" hasCustomPrompt="1"/>
          </p:nvPr>
        </p:nvSpPr>
        <p:spPr>
          <a:xfrm>
            <a:off x="7989651" y="4638673"/>
            <a:ext cx="3473450" cy="573088"/>
          </a:xfrm>
          <a:prstGeom prst="rect">
            <a:avLst/>
          </a:prstGeom>
        </p:spPr>
        <p:txBody>
          <a:bodyPr/>
          <a:lstStyle>
            <a:lvl1pPr marL="0" indent="0">
              <a:buFontTx/>
              <a:buNone/>
              <a:defRPr sz="1000">
                <a:solidFill>
                  <a:srgbClr val="5E5E5E"/>
                </a:solidFill>
              </a:defRPr>
            </a:lvl1pPr>
            <a:lvl2pPr marL="457200" indent="0">
              <a:buFontTx/>
              <a:buNone/>
              <a:defRPr sz="1200">
                <a:solidFill>
                  <a:srgbClr val="5E5E5E"/>
                </a:solidFill>
              </a:defRPr>
            </a:lvl2pPr>
            <a:lvl3pPr marL="914400" indent="0">
              <a:buFontTx/>
              <a:buNone/>
              <a:defRPr sz="1200">
                <a:solidFill>
                  <a:srgbClr val="5E5E5E"/>
                </a:solidFill>
              </a:defRPr>
            </a:lvl3pPr>
            <a:lvl4pPr marL="1371600" indent="0">
              <a:buFontTx/>
              <a:buNone/>
              <a:defRPr sz="1200">
                <a:solidFill>
                  <a:srgbClr val="5E5E5E"/>
                </a:solidFill>
              </a:defRPr>
            </a:lvl4pPr>
            <a:lvl5pPr marL="1828800" indent="0">
              <a:buFontTx/>
              <a:buNone/>
              <a:defRPr sz="1200">
                <a:solidFill>
                  <a:srgbClr val="5E5E5E"/>
                </a:solidFill>
              </a:defRPr>
            </a:lvl5pPr>
          </a:lstStyle>
          <a:p>
            <a:pPr lvl="0"/>
            <a:r>
              <a:rPr lang="en-US"/>
              <a:t>DPRCG can purchase images for you through www.istock.com. For more info contact dprcg@axaxl.com and include the ID# of the image you would like to use in your presentation.</a:t>
            </a:r>
          </a:p>
        </p:txBody>
      </p:sp>
      <p:sp>
        <p:nvSpPr>
          <p:cNvPr id="15" name="Rectangle 14">
            <a:extLst>
              <a:ext uri="{FF2B5EF4-FFF2-40B4-BE49-F238E27FC236}">
                <a16:creationId xmlns:a16="http://schemas.microsoft.com/office/drawing/2014/main" id="{6E1F6546-FC00-4979-B234-180BA2C89CAF}"/>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5E6F84D-1FAE-4D4D-B6DF-E953477657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17" name="Picture 16" descr="Logo&#10;&#10;Description automatically generated">
            <a:extLst>
              <a:ext uri="{FF2B5EF4-FFF2-40B4-BE49-F238E27FC236}">
                <a16:creationId xmlns:a16="http://schemas.microsoft.com/office/drawing/2014/main" id="{C5FC3832-134D-4540-9B5A-DAC90CD753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346733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D051D808-6A4A-4E3A-BF8B-A1C93C5CCE52}"/>
              </a:ext>
            </a:extLst>
          </p:cNvPr>
          <p:cNvSpPr>
            <a:spLocks noGrp="1"/>
          </p:cNvSpPr>
          <p:nvPr>
            <p:ph type="pic" sz="quarter" idx="12"/>
          </p:nvPr>
        </p:nvSpPr>
        <p:spPr>
          <a:xfrm>
            <a:off x="3853536" y="593388"/>
            <a:ext cx="3800273" cy="4182362"/>
          </a:xfrm>
          <a:prstGeom prst="rect">
            <a:avLst/>
          </a:prstGeom>
        </p:spPr>
        <p:txBody>
          <a:bodyPr/>
          <a:lstStyle>
            <a:lvl1pPr marL="0" indent="0">
              <a:buNone/>
              <a:defRPr/>
            </a:lvl1pPr>
          </a:lstStyle>
          <a:p>
            <a:endParaRPr lang="en-US" dirty="0"/>
          </a:p>
        </p:txBody>
      </p:sp>
      <p:sp>
        <p:nvSpPr>
          <p:cNvPr id="8" name="Picture Placeholder 5">
            <a:extLst>
              <a:ext uri="{FF2B5EF4-FFF2-40B4-BE49-F238E27FC236}">
                <a16:creationId xmlns:a16="http://schemas.microsoft.com/office/drawing/2014/main" id="{A47DB044-25DE-483C-BAA1-A8432A97D40E}"/>
              </a:ext>
            </a:extLst>
          </p:cNvPr>
          <p:cNvSpPr>
            <a:spLocks noGrp="1"/>
          </p:cNvSpPr>
          <p:nvPr>
            <p:ph type="pic" sz="quarter" idx="13"/>
          </p:nvPr>
        </p:nvSpPr>
        <p:spPr>
          <a:xfrm>
            <a:off x="7869199" y="593388"/>
            <a:ext cx="3800273" cy="4182362"/>
          </a:xfrm>
          <a:prstGeom prst="rect">
            <a:avLst/>
          </a:prstGeom>
        </p:spPr>
        <p:txBody>
          <a:bodyPr/>
          <a:lstStyle>
            <a:lvl1pPr marL="0" indent="0">
              <a:buNone/>
              <a:defRPr/>
            </a:lvl1pPr>
          </a:lstStyle>
          <a:p>
            <a:endParaRPr lang="en-US" dirty="0"/>
          </a:p>
        </p:txBody>
      </p:sp>
      <p:sp>
        <p:nvSpPr>
          <p:cNvPr id="13" name="Text Placeholder 4">
            <a:extLst>
              <a:ext uri="{FF2B5EF4-FFF2-40B4-BE49-F238E27FC236}">
                <a16:creationId xmlns:a16="http://schemas.microsoft.com/office/drawing/2014/main" id="{6C214869-1102-4ACA-AF95-8E17C3A6B8FE}"/>
              </a:ext>
            </a:extLst>
          </p:cNvPr>
          <p:cNvSpPr>
            <a:spLocks noGrp="1"/>
          </p:cNvSpPr>
          <p:nvPr>
            <p:ph type="body" sz="quarter" idx="15" hasCustomPrompt="1"/>
          </p:nvPr>
        </p:nvSpPr>
        <p:spPr>
          <a:xfrm>
            <a:off x="3834081" y="4942547"/>
            <a:ext cx="3473450" cy="573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000">
                <a:solidFill>
                  <a:srgbClr val="5E5E5E"/>
                </a:solidFill>
              </a:defRPr>
            </a:lvl1pPr>
            <a:lvl2pPr marL="457200" indent="0">
              <a:buFontTx/>
              <a:buNone/>
              <a:defRPr sz="1200">
                <a:solidFill>
                  <a:srgbClr val="5E5E5E"/>
                </a:solidFill>
              </a:defRPr>
            </a:lvl2pPr>
            <a:lvl3pPr marL="914400" indent="0">
              <a:buFontTx/>
              <a:buNone/>
              <a:defRPr sz="1200">
                <a:solidFill>
                  <a:srgbClr val="5E5E5E"/>
                </a:solidFill>
              </a:defRPr>
            </a:lvl3pPr>
            <a:lvl4pPr marL="1371600" indent="0">
              <a:buFontTx/>
              <a:buNone/>
              <a:defRPr sz="1200">
                <a:solidFill>
                  <a:srgbClr val="5E5E5E"/>
                </a:solidFill>
              </a:defRPr>
            </a:lvl4pPr>
            <a:lvl5pPr marL="1828800" indent="0">
              <a:buFontTx/>
              <a:buNone/>
              <a:defRPr sz="1200">
                <a:solidFill>
                  <a:srgbClr val="5E5E5E"/>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Source: Note the source of each photograph or graphic used in you presentation. You must either purchase the right to use photos/graphics or secure permission from the owner. This includes photos/graphics sourced from the internet.</a:t>
            </a:r>
          </a:p>
        </p:txBody>
      </p:sp>
      <p:sp>
        <p:nvSpPr>
          <p:cNvPr id="14" name="Text Placeholder 4">
            <a:extLst>
              <a:ext uri="{FF2B5EF4-FFF2-40B4-BE49-F238E27FC236}">
                <a16:creationId xmlns:a16="http://schemas.microsoft.com/office/drawing/2014/main" id="{D8AC065C-21E6-47AD-A767-DA61DC356FBA}"/>
              </a:ext>
            </a:extLst>
          </p:cNvPr>
          <p:cNvSpPr>
            <a:spLocks noGrp="1"/>
          </p:cNvSpPr>
          <p:nvPr>
            <p:ph type="body" sz="quarter" idx="16" hasCustomPrompt="1"/>
          </p:nvPr>
        </p:nvSpPr>
        <p:spPr>
          <a:xfrm>
            <a:off x="7892375" y="4932819"/>
            <a:ext cx="3473450" cy="573088"/>
          </a:xfrm>
          <a:prstGeom prst="rect">
            <a:avLst/>
          </a:prstGeom>
        </p:spPr>
        <p:txBody>
          <a:bodyPr/>
          <a:lstStyle>
            <a:lvl1pPr marL="0" indent="0">
              <a:buFontTx/>
              <a:buNone/>
              <a:defRPr sz="1000">
                <a:solidFill>
                  <a:srgbClr val="5E5E5E"/>
                </a:solidFill>
              </a:defRPr>
            </a:lvl1pPr>
            <a:lvl2pPr marL="457200" indent="0">
              <a:buFontTx/>
              <a:buNone/>
              <a:defRPr sz="1200">
                <a:solidFill>
                  <a:srgbClr val="5E5E5E"/>
                </a:solidFill>
              </a:defRPr>
            </a:lvl2pPr>
            <a:lvl3pPr marL="914400" indent="0">
              <a:buFontTx/>
              <a:buNone/>
              <a:defRPr sz="1200">
                <a:solidFill>
                  <a:srgbClr val="5E5E5E"/>
                </a:solidFill>
              </a:defRPr>
            </a:lvl3pPr>
            <a:lvl4pPr marL="1371600" indent="0">
              <a:buFontTx/>
              <a:buNone/>
              <a:defRPr sz="1200">
                <a:solidFill>
                  <a:srgbClr val="5E5E5E"/>
                </a:solidFill>
              </a:defRPr>
            </a:lvl4pPr>
            <a:lvl5pPr marL="1828800" indent="0">
              <a:buFontTx/>
              <a:buNone/>
              <a:defRPr sz="1200">
                <a:solidFill>
                  <a:srgbClr val="5E5E5E"/>
                </a:solidFill>
              </a:defRPr>
            </a:lvl5pPr>
          </a:lstStyle>
          <a:p>
            <a:pPr lvl="0"/>
            <a:r>
              <a:rPr lang="en-US"/>
              <a:t>DPRCG can purchase images for you through www.istock.com. For more info contact dprcg@axaxl.com and include the ID# of the image you would like to use in your presentation.</a:t>
            </a:r>
          </a:p>
        </p:txBody>
      </p:sp>
      <p:sp>
        <p:nvSpPr>
          <p:cNvPr id="11" name="Title 1">
            <a:extLst>
              <a:ext uri="{FF2B5EF4-FFF2-40B4-BE49-F238E27FC236}">
                <a16:creationId xmlns:a16="http://schemas.microsoft.com/office/drawing/2014/main" id="{C46EEF4B-3A13-417B-976B-BA04E97B6D2A}"/>
              </a:ext>
            </a:extLst>
          </p:cNvPr>
          <p:cNvSpPr>
            <a:spLocks noGrp="1"/>
          </p:cNvSpPr>
          <p:nvPr>
            <p:ph type="title" hasCustomPrompt="1"/>
          </p:nvPr>
        </p:nvSpPr>
        <p:spPr>
          <a:xfrm>
            <a:off x="306981" y="481861"/>
            <a:ext cx="3010152" cy="617369"/>
          </a:xfrm>
          <a:prstGeom prst="rect">
            <a:avLst/>
          </a:prstGeom>
        </p:spPr>
        <p:txBody>
          <a:bodyPr/>
          <a:lstStyle>
            <a:lvl1pPr>
              <a:defRPr sz="2400" b="0">
                <a:solidFill>
                  <a:srgbClr val="5E5E5E"/>
                </a:solidFill>
                <a:latin typeface="Arial" panose="020B0604020202020204" pitchFamily="34" charset="0"/>
                <a:cs typeface="Arial" panose="020B0604020202020204" pitchFamily="34" charset="0"/>
              </a:defRPr>
            </a:lvl1pPr>
          </a:lstStyle>
          <a:p>
            <a:r>
              <a:rPr lang="en-US"/>
              <a:t>Short paragraph explaining one or more images, </a:t>
            </a:r>
            <a:r>
              <a:rPr lang="en-US" err="1"/>
              <a:t>charts,or</a:t>
            </a:r>
            <a:r>
              <a:rPr lang="en-US"/>
              <a:t> graphics.</a:t>
            </a:r>
          </a:p>
        </p:txBody>
      </p:sp>
      <p:sp>
        <p:nvSpPr>
          <p:cNvPr id="15" name="Rectangle 14">
            <a:extLst>
              <a:ext uri="{FF2B5EF4-FFF2-40B4-BE49-F238E27FC236}">
                <a16:creationId xmlns:a16="http://schemas.microsoft.com/office/drawing/2014/main" id="{49A7D4C0-D075-4E17-BBD3-600ADDA9D995}"/>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1C496FA7-DA9F-4F11-81CF-BE817B7098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17" name="Picture 16" descr="Logo&#10;&#10;Description automatically generated">
            <a:extLst>
              <a:ext uri="{FF2B5EF4-FFF2-40B4-BE49-F238E27FC236}">
                <a16:creationId xmlns:a16="http://schemas.microsoft.com/office/drawing/2014/main" id="{14610AD7-F9C2-48AC-88BC-35E87BA79CB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216597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A47DB044-25DE-483C-BAA1-A8432A97D40E}"/>
              </a:ext>
            </a:extLst>
          </p:cNvPr>
          <p:cNvSpPr>
            <a:spLocks noGrp="1"/>
          </p:cNvSpPr>
          <p:nvPr>
            <p:ph type="pic" sz="quarter" idx="13"/>
          </p:nvPr>
        </p:nvSpPr>
        <p:spPr>
          <a:xfrm>
            <a:off x="4079131" y="680936"/>
            <a:ext cx="7737793" cy="4805464"/>
          </a:xfrm>
          <a:prstGeom prst="rect">
            <a:avLst/>
          </a:prstGeom>
        </p:spPr>
        <p:txBody>
          <a:bodyPr/>
          <a:lstStyle>
            <a:lvl1pPr marL="0" indent="0">
              <a:buNone/>
              <a:defRPr/>
            </a:lvl1pPr>
          </a:lstStyle>
          <a:p>
            <a:endParaRPr lang="en-US" dirty="0"/>
          </a:p>
        </p:txBody>
      </p:sp>
      <p:sp>
        <p:nvSpPr>
          <p:cNvPr id="13" name="Text Placeholder 4">
            <a:extLst>
              <a:ext uri="{FF2B5EF4-FFF2-40B4-BE49-F238E27FC236}">
                <a16:creationId xmlns:a16="http://schemas.microsoft.com/office/drawing/2014/main" id="{6C214869-1102-4ACA-AF95-8E17C3A6B8FE}"/>
              </a:ext>
            </a:extLst>
          </p:cNvPr>
          <p:cNvSpPr>
            <a:spLocks noGrp="1"/>
          </p:cNvSpPr>
          <p:nvPr>
            <p:ph type="body" sz="quarter" idx="15" hasCustomPrompt="1"/>
          </p:nvPr>
        </p:nvSpPr>
        <p:spPr>
          <a:xfrm>
            <a:off x="375075" y="3885520"/>
            <a:ext cx="3473450" cy="573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000">
                <a:solidFill>
                  <a:srgbClr val="5E5E5E"/>
                </a:solidFill>
              </a:defRPr>
            </a:lvl1pPr>
            <a:lvl2pPr marL="457200" indent="0">
              <a:buFontTx/>
              <a:buNone/>
              <a:defRPr sz="1200">
                <a:solidFill>
                  <a:srgbClr val="5E5E5E"/>
                </a:solidFill>
              </a:defRPr>
            </a:lvl2pPr>
            <a:lvl3pPr marL="914400" indent="0">
              <a:buFontTx/>
              <a:buNone/>
              <a:defRPr sz="1200">
                <a:solidFill>
                  <a:srgbClr val="5E5E5E"/>
                </a:solidFill>
              </a:defRPr>
            </a:lvl3pPr>
            <a:lvl4pPr marL="1371600" indent="0">
              <a:buFontTx/>
              <a:buNone/>
              <a:defRPr sz="1200">
                <a:solidFill>
                  <a:srgbClr val="5E5E5E"/>
                </a:solidFill>
              </a:defRPr>
            </a:lvl4pPr>
            <a:lvl5pPr marL="1828800" indent="0">
              <a:buFontTx/>
              <a:buNone/>
              <a:defRPr sz="1200">
                <a:solidFill>
                  <a:srgbClr val="5E5E5E"/>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Source: Note the source of each photograph or graphic used in you presentation. You must either purchase the right to use photos/graphics or secure permission from the owner. This includes photos/graphics sourced from the internet. DPRCG can purchase images for you through www.istock.com. For more info contact dprcg@axaxl.com and include the ID# of the image you would like to use in your presentation.</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a:p>
        </p:txBody>
      </p:sp>
      <p:sp>
        <p:nvSpPr>
          <p:cNvPr id="11" name="Text Placeholder 10">
            <a:extLst>
              <a:ext uri="{FF2B5EF4-FFF2-40B4-BE49-F238E27FC236}">
                <a16:creationId xmlns:a16="http://schemas.microsoft.com/office/drawing/2014/main" id="{3EF50854-28C1-43E1-967E-3E8A932148C0}"/>
              </a:ext>
            </a:extLst>
          </p:cNvPr>
          <p:cNvSpPr>
            <a:spLocks noGrp="1"/>
          </p:cNvSpPr>
          <p:nvPr>
            <p:ph type="body" sz="quarter" idx="10" hasCustomPrompt="1"/>
          </p:nvPr>
        </p:nvSpPr>
        <p:spPr>
          <a:xfrm>
            <a:off x="375075" y="680936"/>
            <a:ext cx="3473248" cy="2957209"/>
          </a:xfrm>
          <a:prstGeom prst="rect">
            <a:avLst/>
          </a:prstGeom>
        </p:spPr>
        <p:txBody>
          <a:bodyPr/>
          <a:lstStyle>
            <a:lvl1pPr marL="0" indent="0">
              <a:buFontTx/>
              <a:buNone/>
              <a:defRPr sz="2400">
                <a:solidFill>
                  <a:srgbClr val="5E5E5E"/>
                </a:solidFill>
                <a:latin typeface="Arial" panose="020B0604020202020204" pitchFamily="34" charset="0"/>
                <a:cs typeface="Arial" panose="020B0604020202020204" pitchFamily="34" charset="0"/>
              </a:defRPr>
            </a:lvl1pPr>
            <a:lvl2pPr marL="457200" indent="0">
              <a:buFontTx/>
              <a:buNone/>
              <a:defRPr>
                <a:solidFill>
                  <a:srgbClr val="5E5E5E"/>
                </a:solidFill>
                <a:latin typeface="Arial" panose="020B0604020202020204" pitchFamily="34" charset="0"/>
                <a:cs typeface="Arial" panose="020B0604020202020204" pitchFamily="34" charset="0"/>
              </a:defRPr>
            </a:lvl2pPr>
            <a:lvl3pPr>
              <a:defRPr>
                <a:solidFill>
                  <a:srgbClr val="5E5E5E"/>
                </a:solidFill>
                <a:latin typeface="Arial" panose="020B0604020202020204" pitchFamily="34" charset="0"/>
                <a:cs typeface="Arial" panose="020B0604020202020204" pitchFamily="34" charset="0"/>
              </a:defRPr>
            </a:lvl3pPr>
            <a:lvl4pPr>
              <a:defRPr>
                <a:solidFill>
                  <a:srgbClr val="5E5E5E"/>
                </a:solidFill>
                <a:latin typeface="Arial" panose="020B0604020202020204" pitchFamily="34" charset="0"/>
                <a:cs typeface="Arial" panose="020B0604020202020204" pitchFamily="34" charset="0"/>
              </a:defRPr>
            </a:lvl4pPr>
            <a:lvl5pPr>
              <a:defRPr>
                <a:solidFill>
                  <a:srgbClr val="5E5E5E"/>
                </a:solidFill>
                <a:latin typeface="Arial" panose="020B0604020202020204" pitchFamily="34" charset="0"/>
                <a:cs typeface="Arial" panose="020B0604020202020204" pitchFamily="34" charset="0"/>
              </a:defRPr>
            </a:lvl5pPr>
          </a:lstStyle>
          <a:p>
            <a:pPr lvl="0"/>
            <a:r>
              <a:rPr lang="en-US"/>
              <a:t>Conceptual images are best when simple, open and light. Seek design assistance if you are unsure how an image will appear when projected onto a large screen.</a:t>
            </a:r>
          </a:p>
        </p:txBody>
      </p:sp>
      <p:sp>
        <p:nvSpPr>
          <p:cNvPr id="9" name="Rectangle 8">
            <a:extLst>
              <a:ext uri="{FF2B5EF4-FFF2-40B4-BE49-F238E27FC236}">
                <a16:creationId xmlns:a16="http://schemas.microsoft.com/office/drawing/2014/main" id="{CB9FC41B-6124-4C7E-A729-3C4AD481EEBD}"/>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C3CD6875-D1E8-4EA7-A518-20590DE766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15" name="Picture 14" descr="Logo&#10;&#10;Description automatically generated">
            <a:extLst>
              <a:ext uri="{FF2B5EF4-FFF2-40B4-BE49-F238E27FC236}">
                <a16:creationId xmlns:a16="http://schemas.microsoft.com/office/drawing/2014/main" id="{A8272B25-8A05-4EBC-99F3-CF70C55E0DB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1811363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417507D9-C0F6-488F-A052-DEF726879CDB}"/>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823" t="27422" r="41883" b="41337"/>
          <a:stretch/>
        </p:blipFill>
        <p:spPr>
          <a:xfrm>
            <a:off x="8219549" y="0"/>
            <a:ext cx="3972451" cy="3178106"/>
          </a:xfrm>
          <a:prstGeom prst="rect">
            <a:avLst/>
          </a:prstGeom>
        </p:spPr>
      </p:pic>
      <p:sp>
        <p:nvSpPr>
          <p:cNvPr id="6" name="Picture Placeholder 5">
            <a:extLst>
              <a:ext uri="{FF2B5EF4-FFF2-40B4-BE49-F238E27FC236}">
                <a16:creationId xmlns:a16="http://schemas.microsoft.com/office/drawing/2014/main" id="{39BAF75C-633B-4196-B5F4-47474A816DB9}"/>
              </a:ext>
            </a:extLst>
          </p:cNvPr>
          <p:cNvSpPr>
            <a:spLocks noGrp="1"/>
          </p:cNvSpPr>
          <p:nvPr>
            <p:ph type="pic" sz="quarter" idx="11"/>
          </p:nvPr>
        </p:nvSpPr>
        <p:spPr>
          <a:xfrm>
            <a:off x="729100" y="1245680"/>
            <a:ext cx="4407103" cy="3141494"/>
          </a:xfrm>
          <a:prstGeom prst="rect">
            <a:avLst/>
          </a:prstGeom>
        </p:spPr>
        <p:txBody>
          <a:bodyPr/>
          <a:lstStyle>
            <a:lvl1pPr marL="0" indent="0">
              <a:buNone/>
              <a:defRPr/>
            </a:lvl1pPr>
          </a:lstStyle>
          <a:p>
            <a:endParaRPr lang="en-US" dirty="0"/>
          </a:p>
        </p:txBody>
      </p:sp>
      <p:sp>
        <p:nvSpPr>
          <p:cNvPr id="5" name="Text Placeholder 4">
            <a:extLst>
              <a:ext uri="{FF2B5EF4-FFF2-40B4-BE49-F238E27FC236}">
                <a16:creationId xmlns:a16="http://schemas.microsoft.com/office/drawing/2014/main" id="{B0908FA7-9360-42E8-8669-FB173AE67419}"/>
              </a:ext>
            </a:extLst>
          </p:cNvPr>
          <p:cNvSpPr>
            <a:spLocks noGrp="1"/>
          </p:cNvSpPr>
          <p:nvPr>
            <p:ph type="body" sz="quarter" idx="14" hasCustomPrompt="1"/>
          </p:nvPr>
        </p:nvSpPr>
        <p:spPr>
          <a:xfrm>
            <a:off x="728663" y="4543425"/>
            <a:ext cx="4407102" cy="573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000">
                <a:solidFill>
                  <a:srgbClr val="5E5E5E"/>
                </a:solidFill>
              </a:defRPr>
            </a:lvl1pPr>
            <a:lvl2pPr marL="457200" indent="0">
              <a:buFontTx/>
              <a:buNone/>
              <a:defRPr sz="1200">
                <a:solidFill>
                  <a:srgbClr val="5E5E5E"/>
                </a:solidFill>
              </a:defRPr>
            </a:lvl2pPr>
            <a:lvl3pPr marL="914400" indent="0">
              <a:buFontTx/>
              <a:buNone/>
              <a:defRPr sz="1200">
                <a:solidFill>
                  <a:srgbClr val="5E5E5E"/>
                </a:solidFill>
              </a:defRPr>
            </a:lvl3pPr>
            <a:lvl4pPr marL="1371600" indent="0">
              <a:buFontTx/>
              <a:buNone/>
              <a:defRPr sz="1200">
                <a:solidFill>
                  <a:srgbClr val="5E5E5E"/>
                </a:solidFill>
              </a:defRPr>
            </a:lvl4pPr>
            <a:lvl5pPr marL="1828800" indent="0">
              <a:buFontTx/>
              <a:buNone/>
              <a:defRPr sz="1200">
                <a:solidFill>
                  <a:srgbClr val="5E5E5E"/>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Source: Note the source of each photograph or graphic used in you presentation. You must either purchase the right to use photos/graphics or secure permission from the owner. This includes photos/graphics sourced from the internet.</a:t>
            </a:r>
          </a:p>
          <a:p>
            <a:pPr lvl="0"/>
            <a:endParaRPr lang="en-US"/>
          </a:p>
        </p:txBody>
      </p:sp>
      <p:sp>
        <p:nvSpPr>
          <p:cNvPr id="14" name="Text Placeholder 4">
            <a:extLst>
              <a:ext uri="{FF2B5EF4-FFF2-40B4-BE49-F238E27FC236}">
                <a16:creationId xmlns:a16="http://schemas.microsoft.com/office/drawing/2014/main" id="{D8AC065C-21E6-47AD-A767-DA61DC356FBA}"/>
              </a:ext>
            </a:extLst>
          </p:cNvPr>
          <p:cNvSpPr>
            <a:spLocks noGrp="1"/>
          </p:cNvSpPr>
          <p:nvPr>
            <p:ph type="body" sz="quarter" idx="16" hasCustomPrompt="1"/>
          </p:nvPr>
        </p:nvSpPr>
        <p:spPr>
          <a:xfrm>
            <a:off x="5342575" y="4531673"/>
            <a:ext cx="4407102" cy="573088"/>
          </a:xfrm>
          <a:prstGeom prst="rect">
            <a:avLst/>
          </a:prstGeom>
        </p:spPr>
        <p:txBody>
          <a:bodyPr/>
          <a:lstStyle>
            <a:lvl1pPr marL="0" indent="0">
              <a:buFontTx/>
              <a:buNone/>
              <a:defRPr sz="1000">
                <a:solidFill>
                  <a:srgbClr val="5E5E5E"/>
                </a:solidFill>
              </a:defRPr>
            </a:lvl1pPr>
            <a:lvl2pPr marL="457200" indent="0">
              <a:buFontTx/>
              <a:buNone/>
              <a:defRPr sz="1200">
                <a:solidFill>
                  <a:srgbClr val="5E5E5E"/>
                </a:solidFill>
              </a:defRPr>
            </a:lvl2pPr>
            <a:lvl3pPr marL="914400" indent="0">
              <a:buFontTx/>
              <a:buNone/>
              <a:defRPr sz="1200">
                <a:solidFill>
                  <a:srgbClr val="5E5E5E"/>
                </a:solidFill>
              </a:defRPr>
            </a:lvl3pPr>
            <a:lvl4pPr marL="1371600" indent="0">
              <a:buFontTx/>
              <a:buNone/>
              <a:defRPr sz="1200">
                <a:solidFill>
                  <a:srgbClr val="5E5E5E"/>
                </a:solidFill>
              </a:defRPr>
            </a:lvl4pPr>
            <a:lvl5pPr marL="1828800" indent="0">
              <a:buFontTx/>
              <a:buNone/>
              <a:defRPr sz="1200">
                <a:solidFill>
                  <a:srgbClr val="5E5E5E"/>
                </a:solidFill>
              </a:defRPr>
            </a:lvl5pPr>
          </a:lstStyle>
          <a:p>
            <a:pPr lvl="0"/>
            <a:r>
              <a:rPr lang="en-US"/>
              <a:t>DPRCG can purchase images for you through www.istock.com. For more info contact dprcg@axaxl.com and include the ID# of the image you would like to use in your presentation.</a:t>
            </a:r>
          </a:p>
        </p:txBody>
      </p:sp>
      <p:sp>
        <p:nvSpPr>
          <p:cNvPr id="15" name="Picture Placeholder 5">
            <a:extLst>
              <a:ext uri="{FF2B5EF4-FFF2-40B4-BE49-F238E27FC236}">
                <a16:creationId xmlns:a16="http://schemas.microsoft.com/office/drawing/2014/main" id="{9B5B9F31-B510-444A-BDCE-FD009215F745}"/>
              </a:ext>
            </a:extLst>
          </p:cNvPr>
          <p:cNvSpPr>
            <a:spLocks noGrp="1"/>
          </p:cNvSpPr>
          <p:nvPr>
            <p:ph type="pic" sz="quarter" idx="17"/>
          </p:nvPr>
        </p:nvSpPr>
        <p:spPr>
          <a:xfrm>
            <a:off x="5342575" y="1245680"/>
            <a:ext cx="4407103" cy="3141494"/>
          </a:xfrm>
          <a:prstGeom prst="rect">
            <a:avLst/>
          </a:prstGeom>
        </p:spPr>
        <p:txBody>
          <a:bodyPr/>
          <a:lstStyle>
            <a:lvl1pPr marL="0" indent="0">
              <a:buNone/>
              <a:defRPr/>
            </a:lvl1pPr>
          </a:lstStyle>
          <a:p>
            <a:endParaRPr lang="en-US" dirty="0"/>
          </a:p>
        </p:txBody>
      </p:sp>
      <p:sp>
        <p:nvSpPr>
          <p:cNvPr id="11" name="Rectangle 10">
            <a:extLst>
              <a:ext uri="{FF2B5EF4-FFF2-40B4-BE49-F238E27FC236}">
                <a16:creationId xmlns:a16="http://schemas.microsoft.com/office/drawing/2014/main" id="{A2F5DB6D-4F7A-49FB-9145-06764F3C1CB8}"/>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F6DC1D9-9B6A-4B4E-9A25-2006567C91C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16" name="Picture 15" descr="Logo&#10;&#10;Description automatically generated">
            <a:extLst>
              <a:ext uri="{FF2B5EF4-FFF2-40B4-BE49-F238E27FC236}">
                <a16:creationId xmlns:a16="http://schemas.microsoft.com/office/drawing/2014/main" id="{17D76034-0DEA-4F80-9419-BC9F8E44DF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184210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78AB8C29-6AEB-4E53-B883-F1B9B6C8A432}"/>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823" t="27422" r="41883" b="41337"/>
          <a:stretch/>
        </p:blipFill>
        <p:spPr>
          <a:xfrm>
            <a:off x="8219549" y="0"/>
            <a:ext cx="3972451" cy="3178106"/>
          </a:xfrm>
          <a:prstGeom prst="rect">
            <a:avLst/>
          </a:prstGeom>
        </p:spPr>
      </p:pic>
      <p:sp>
        <p:nvSpPr>
          <p:cNvPr id="5" name="Text Placeholder 4">
            <a:extLst>
              <a:ext uri="{FF2B5EF4-FFF2-40B4-BE49-F238E27FC236}">
                <a16:creationId xmlns:a16="http://schemas.microsoft.com/office/drawing/2014/main" id="{B0908FA7-9360-42E8-8669-FB173AE67419}"/>
              </a:ext>
            </a:extLst>
          </p:cNvPr>
          <p:cNvSpPr>
            <a:spLocks noGrp="1"/>
          </p:cNvSpPr>
          <p:nvPr>
            <p:ph type="body" sz="quarter" idx="14" hasCustomPrompt="1"/>
          </p:nvPr>
        </p:nvSpPr>
        <p:spPr>
          <a:xfrm>
            <a:off x="9192638" y="4893349"/>
            <a:ext cx="2393005" cy="6173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200">
                <a:solidFill>
                  <a:srgbClr val="5E5E5E"/>
                </a:solidFill>
              </a:defRPr>
            </a:lvl1pPr>
            <a:lvl2pPr marL="457200" indent="0">
              <a:buFontTx/>
              <a:buNone/>
              <a:defRPr sz="1200">
                <a:solidFill>
                  <a:srgbClr val="5E5E5E"/>
                </a:solidFill>
              </a:defRPr>
            </a:lvl2pPr>
            <a:lvl3pPr marL="914400" indent="0">
              <a:buFontTx/>
              <a:buNone/>
              <a:defRPr sz="1200">
                <a:solidFill>
                  <a:srgbClr val="5E5E5E"/>
                </a:solidFill>
              </a:defRPr>
            </a:lvl3pPr>
            <a:lvl4pPr marL="1371600" indent="0">
              <a:buFontTx/>
              <a:buNone/>
              <a:defRPr sz="1200">
                <a:solidFill>
                  <a:srgbClr val="5E5E5E"/>
                </a:solidFill>
              </a:defRPr>
            </a:lvl4pPr>
            <a:lvl5pPr marL="1828800" indent="0">
              <a:buFontTx/>
              <a:buNone/>
              <a:defRPr sz="1200">
                <a:solidFill>
                  <a:srgbClr val="5E5E5E"/>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Explanatory text regarding chart and/or source of chart data.</a:t>
            </a:r>
          </a:p>
        </p:txBody>
      </p:sp>
      <p:sp>
        <p:nvSpPr>
          <p:cNvPr id="4" name="Chart Placeholder 3">
            <a:extLst>
              <a:ext uri="{FF2B5EF4-FFF2-40B4-BE49-F238E27FC236}">
                <a16:creationId xmlns:a16="http://schemas.microsoft.com/office/drawing/2014/main" id="{7FCB2C21-AEB8-4AD1-A205-55FC78EA1185}"/>
              </a:ext>
            </a:extLst>
          </p:cNvPr>
          <p:cNvSpPr>
            <a:spLocks noGrp="1"/>
          </p:cNvSpPr>
          <p:nvPr>
            <p:ph type="chart" sz="quarter" idx="15"/>
          </p:nvPr>
        </p:nvSpPr>
        <p:spPr>
          <a:xfrm>
            <a:off x="306980" y="1352144"/>
            <a:ext cx="8725001" cy="4182893"/>
          </a:xfrm>
          <a:prstGeom prst="rect">
            <a:avLst/>
          </a:prstGeom>
        </p:spPr>
        <p:txBody>
          <a:bodyPr/>
          <a:lstStyle/>
          <a:p>
            <a:endParaRPr lang="en-US" dirty="0"/>
          </a:p>
        </p:txBody>
      </p:sp>
      <p:sp>
        <p:nvSpPr>
          <p:cNvPr id="11" name="Title 1">
            <a:extLst>
              <a:ext uri="{FF2B5EF4-FFF2-40B4-BE49-F238E27FC236}">
                <a16:creationId xmlns:a16="http://schemas.microsoft.com/office/drawing/2014/main" id="{4FD4E7D9-A8EC-4C2D-BC31-A4F01E8E8B63}"/>
              </a:ext>
            </a:extLst>
          </p:cNvPr>
          <p:cNvSpPr>
            <a:spLocks noGrp="1"/>
          </p:cNvSpPr>
          <p:nvPr>
            <p:ph type="title" hasCustomPrompt="1"/>
          </p:nvPr>
        </p:nvSpPr>
        <p:spPr>
          <a:xfrm>
            <a:off x="306980" y="481861"/>
            <a:ext cx="11578040" cy="617369"/>
          </a:xfrm>
          <a:prstGeom prst="rect">
            <a:avLst/>
          </a:prstGeom>
        </p:spPr>
        <p:txBody>
          <a:bodyPr/>
          <a:lstStyle>
            <a:lvl1pPr>
              <a:defRPr sz="3000" b="1">
                <a:solidFill>
                  <a:srgbClr val="5E5E5E"/>
                </a:solidFill>
                <a:latin typeface="Arial" panose="020B0604020202020204" pitchFamily="34" charset="0"/>
                <a:cs typeface="Arial" panose="020B0604020202020204" pitchFamily="34" charset="0"/>
              </a:defRPr>
            </a:lvl1pPr>
          </a:lstStyle>
          <a:p>
            <a:r>
              <a:rPr lang="en-US"/>
              <a:t>Name of chart</a:t>
            </a:r>
          </a:p>
        </p:txBody>
      </p:sp>
      <p:sp>
        <p:nvSpPr>
          <p:cNvPr id="9" name="Rectangle 8">
            <a:extLst>
              <a:ext uri="{FF2B5EF4-FFF2-40B4-BE49-F238E27FC236}">
                <a16:creationId xmlns:a16="http://schemas.microsoft.com/office/drawing/2014/main" id="{D639FE1F-D48F-4AEF-960E-C3CEB40BCA20}"/>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87BE193-F9A6-42B3-909E-3A5F89EA38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14" name="Picture 13" descr="Logo&#10;&#10;Description automatically generated">
            <a:extLst>
              <a:ext uri="{FF2B5EF4-FFF2-40B4-BE49-F238E27FC236}">
                <a16:creationId xmlns:a16="http://schemas.microsoft.com/office/drawing/2014/main" id="{E704F7C6-B5ED-409E-928E-F24941713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2430411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A04A30BC-8C8F-4396-8E89-78915C583EC5}"/>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823" t="27422" r="41883" b="41337"/>
          <a:stretch/>
        </p:blipFill>
        <p:spPr>
          <a:xfrm>
            <a:off x="8219549" y="0"/>
            <a:ext cx="3972451" cy="3178106"/>
          </a:xfrm>
          <a:prstGeom prst="rect">
            <a:avLst/>
          </a:prstGeom>
        </p:spPr>
      </p:pic>
      <p:sp>
        <p:nvSpPr>
          <p:cNvPr id="6" name="Picture Placeholder 5">
            <a:extLst>
              <a:ext uri="{FF2B5EF4-FFF2-40B4-BE49-F238E27FC236}">
                <a16:creationId xmlns:a16="http://schemas.microsoft.com/office/drawing/2014/main" id="{39BAF75C-633B-4196-B5F4-47474A816DB9}"/>
              </a:ext>
            </a:extLst>
          </p:cNvPr>
          <p:cNvSpPr>
            <a:spLocks noGrp="1"/>
          </p:cNvSpPr>
          <p:nvPr>
            <p:ph type="pic" sz="quarter" idx="11"/>
          </p:nvPr>
        </p:nvSpPr>
        <p:spPr>
          <a:xfrm>
            <a:off x="729100" y="1245680"/>
            <a:ext cx="4407103" cy="3141494"/>
          </a:xfrm>
          <a:prstGeom prst="rect">
            <a:avLst/>
          </a:prstGeom>
        </p:spPr>
        <p:txBody>
          <a:bodyPr/>
          <a:lstStyle>
            <a:lvl1pPr marL="0" indent="0">
              <a:buNone/>
              <a:defRPr/>
            </a:lvl1pPr>
          </a:lstStyle>
          <a:p>
            <a:endParaRPr lang="en-US" dirty="0"/>
          </a:p>
        </p:txBody>
      </p:sp>
      <p:sp>
        <p:nvSpPr>
          <p:cNvPr id="5" name="Text Placeholder 4">
            <a:extLst>
              <a:ext uri="{FF2B5EF4-FFF2-40B4-BE49-F238E27FC236}">
                <a16:creationId xmlns:a16="http://schemas.microsoft.com/office/drawing/2014/main" id="{B0908FA7-9360-42E8-8669-FB173AE67419}"/>
              </a:ext>
            </a:extLst>
          </p:cNvPr>
          <p:cNvSpPr>
            <a:spLocks noGrp="1"/>
          </p:cNvSpPr>
          <p:nvPr>
            <p:ph type="body" sz="quarter" idx="14" hasCustomPrompt="1"/>
          </p:nvPr>
        </p:nvSpPr>
        <p:spPr>
          <a:xfrm>
            <a:off x="728663" y="4543425"/>
            <a:ext cx="4407102" cy="57308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000">
                <a:solidFill>
                  <a:srgbClr val="5E5E5E"/>
                </a:solidFill>
              </a:defRPr>
            </a:lvl1pPr>
            <a:lvl2pPr marL="457200" indent="0">
              <a:buFontTx/>
              <a:buNone/>
              <a:defRPr sz="1200">
                <a:solidFill>
                  <a:srgbClr val="5E5E5E"/>
                </a:solidFill>
              </a:defRPr>
            </a:lvl2pPr>
            <a:lvl3pPr marL="914400" indent="0">
              <a:buFontTx/>
              <a:buNone/>
              <a:defRPr sz="1200">
                <a:solidFill>
                  <a:srgbClr val="5E5E5E"/>
                </a:solidFill>
              </a:defRPr>
            </a:lvl3pPr>
            <a:lvl4pPr marL="1371600" indent="0">
              <a:buFontTx/>
              <a:buNone/>
              <a:defRPr sz="1200">
                <a:solidFill>
                  <a:srgbClr val="5E5E5E"/>
                </a:solidFill>
              </a:defRPr>
            </a:lvl4pPr>
            <a:lvl5pPr marL="1828800" indent="0">
              <a:buFontTx/>
              <a:buNone/>
              <a:defRPr sz="1200">
                <a:solidFill>
                  <a:srgbClr val="5E5E5E"/>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Source: Note the source of each photograph or graphic used in you presentation. You must either purchase the right to use photos/graphics or secure permission from the owner. This includes photos/graphics sourced from the internet.</a:t>
            </a:r>
          </a:p>
          <a:p>
            <a:pPr lvl="0"/>
            <a:endParaRPr lang="en-US"/>
          </a:p>
        </p:txBody>
      </p:sp>
      <p:sp>
        <p:nvSpPr>
          <p:cNvPr id="14" name="Text Placeholder 4">
            <a:extLst>
              <a:ext uri="{FF2B5EF4-FFF2-40B4-BE49-F238E27FC236}">
                <a16:creationId xmlns:a16="http://schemas.microsoft.com/office/drawing/2014/main" id="{D8AC065C-21E6-47AD-A767-DA61DC356FBA}"/>
              </a:ext>
            </a:extLst>
          </p:cNvPr>
          <p:cNvSpPr>
            <a:spLocks noGrp="1"/>
          </p:cNvSpPr>
          <p:nvPr>
            <p:ph type="body" sz="quarter" idx="16" hasCustomPrompt="1"/>
          </p:nvPr>
        </p:nvSpPr>
        <p:spPr>
          <a:xfrm>
            <a:off x="5342575" y="4531673"/>
            <a:ext cx="4407102" cy="573088"/>
          </a:xfrm>
          <a:prstGeom prst="rect">
            <a:avLst/>
          </a:prstGeom>
        </p:spPr>
        <p:txBody>
          <a:bodyPr/>
          <a:lstStyle>
            <a:lvl1pPr marL="0" indent="0">
              <a:buFontTx/>
              <a:buNone/>
              <a:defRPr sz="1000">
                <a:solidFill>
                  <a:srgbClr val="5E5E5E"/>
                </a:solidFill>
              </a:defRPr>
            </a:lvl1pPr>
            <a:lvl2pPr marL="457200" indent="0">
              <a:buFontTx/>
              <a:buNone/>
              <a:defRPr sz="1200">
                <a:solidFill>
                  <a:srgbClr val="5E5E5E"/>
                </a:solidFill>
              </a:defRPr>
            </a:lvl2pPr>
            <a:lvl3pPr marL="914400" indent="0">
              <a:buFontTx/>
              <a:buNone/>
              <a:defRPr sz="1200">
                <a:solidFill>
                  <a:srgbClr val="5E5E5E"/>
                </a:solidFill>
              </a:defRPr>
            </a:lvl3pPr>
            <a:lvl4pPr marL="1371600" indent="0">
              <a:buFontTx/>
              <a:buNone/>
              <a:defRPr sz="1200">
                <a:solidFill>
                  <a:srgbClr val="5E5E5E"/>
                </a:solidFill>
              </a:defRPr>
            </a:lvl4pPr>
            <a:lvl5pPr marL="1828800" indent="0">
              <a:buFontTx/>
              <a:buNone/>
              <a:defRPr sz="1200">
                <a:solidFill>
                  <a:srgbClr val="5E5E5E"/>
                </a:solidFill>
              </a:defRPr>
            </a:lvl5pPr>
          </a:lstStyle>
          <a:p>
            <a:pPr lvl="0"/>
            <a:r>
              <a:rPr lang="en-US"/>
              <a:t>DPRCG can purchase images for you through www.istock.com. For more info contact dprcg@axaxl.com and include the ID# of the image you would like to use in your presentation.</a:t>
            </a:r>
          </a:p>
        </p:txBody>
      </p:sp>
      <p:sp>
        <p:nvSpPr>
          <p:cNvPr id="15" name="Picture Placeholder 5">
            <a:extLst>
              <a:ext uri="{FF2B5EF4-FFF2-40B4-BE49-F238E27FC236}">
                <a16:creationId xmlns:a16="http://schemas.microsoft.com/office/drawing/2014/main" id="{9B5B9F31-B510-444A-BDCE-FD009215F745}"/>
              </a:ext>
            </a:extLst>
          </p:cNvPr>
          <p:cNvSpPr>
            <a:spLocks noGrp="1"/>
          </p:cNvSpPr>
          <p:nvPr>
            <p:ph type="pic" sz="quarter" idx="17"/>
          </p:nvPr>
        </p:nvSpPr>
        <p:spPr>
          <a:xfrm>
            <a:off x="5342575" y="1245680"/>
            <a:ext cx="4407103" cy="3141494"/>
          </a:xfrm>
          <a:prstGeom prst="rect">
            <a:avLst/>
          </a:prstGeom>
        </p:spPr>
        <p:txBody>
          <a:bodyPr/>
          <a:lstStyle>
            <a:lvl1pPr marL="0" indent="0">
              <a:buNone/>
              <a:defRPr/>
            </a:lvl1pPr>
          </a:lstStyle>
          <a:p>
            <a:endParaRPr lang="en-US" dirty="0"/>
          </a:p>
        </p:txBody>
      </p:sp>
      <p:sp>
        <p:nvSpPr>
          <p:cNvPr id="11" name="Rectangle 10">
            <a:extLst>
              <a:ext uri="{FF2B5EF4-FFF2-40B4-BE49-F238E27FC236}">
                <a16:creationId xmlns:a16="http://schemas.microsoft.com/office/drawing/2014/main" id="{77278E49-C2E9-46BD-B998-BC45DD15A4A9}"/>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6B52192A-4478-49A5-9CF2-541A6B2F05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16" name="Picture 15" descr="Logo&#10;&#10;Description automatically generated">
            <a:extLst>
              <a:ext uri="{FF2B5EF4-FFF2-40B4-BE49-F238E27FC236}">
                <a16:creationId xmlns:a16="http://schemas.microsoft.com/office/drawing/2014/main" id="{57BCABC3-6215-46D3-BA48-29EF81C02A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275024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C09F-1E09-4097-8E35-F0EA1468DF78}"/>
              </a:ext>
            </a:extLst>
          </p:cNvPr>
          <p:cNvSpPr>
            <a:spLocks noGrp="1"/>
          </p:cNvSpPr>
          <p:nvPr>
            <p:ph type="title" hasCustomPrompt="1"/>
          </p:nvPr>
        </p:nvSpPr>
        <p:spPr>
          <a:xfrm>
            <a:off x="306980" y="481861"/>
            <a:ext cx="11578040" cy="617369"/>
          </a:xfrm>
          <a:prstGeom prst="rect">
            <a:avLst/>
          </a:prstGeom>
        </p:spPr>
        <p:txBody>
          <a:bodyPr/>
          <a:lstStyle>
            <a:lvl1pPr>
              <a:defRPr sz="3000" b="1">
                <a:solidFill>
                  <a:srgbClr val="5E5E5E"/>
                </a:solidFill>
                <a:latin typeface="Arial" panose="020B0604020202020204" pitchFamily="34" charset="0"/>
                <a:cs typeface="Arial" panose="020B0604020202020204" pitchFamily="34" charset="0"/>
              </a:defRPr>
            </a:lvl1pPr>
          </a:lstStyle>
          <a:p>
            <a:r>
              <a:rPr lang="en-US"/>
              <a:t>Header in sentence case</a:t>
            </a:r>
          </a:p>
        </p:txBody>
      </p:sp>
      <p:sp>
        <p:nvSpPr>
          <p:cNvPr id="8" name="Rectangle 7">
            <a:extLst>
              <a:ext uri="{FF2B5EF4-FFF2-40B4-BE49-F238E27FC236}">
                <a16:creationId xmlns:a16="http://schemas.microsoft.com/office/drawing/2014/main" id="{A99985B8-4A3E-4F4B-AF61-9258A7C321A4}"/>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4A78F6C1-4B64-417E-9E73-F662CCBEEE4C}"/>
              </a:ext>
            </a:extLst>
          </p:cNvPr>
          <p:cNvSpPr>
            <a:spLocks noGrp="1"/>
          </p:cNvSpPr>
          <p:nvPr>
            <p:ph type="body" sz="quarter" idx="10" hasCustomPrompt="1"/>
          </p:nvPr>
        </p:nvSpPr>
        <p:spPr>
          <a:xfrm>
            <a:off x="306980" y="1351807"/>
            <a:ext cx="11406187" cy="4251325"/>
          </a:xfrm>
          <a:prstGeom prst="rect">
            <a:avLst/>
          </a:prstGeom>
        </p:spPr>
        <p:txBody>
          <a:bodyPr/>
          <a:lstStyle>
            <a:lvl1pPr>
              <a:defRPr>
                <a:solidFill>
                  <a:srgbClr val="5E5E5E"/>
                </a:solidFill>
                <a:latin typeface="Arial" panose="020B0604020202020204" pitchFamily="34" charset="0"/>
                <a:cs typeface="Arial" panose="020B0604020202020204" pitchFamily="34" charset="0"/>
              </a:defRPr>
            </a:lvl1pPr>
            <a:lvl2pPr>
              <a:defRPr>
                <a:solidFill>
                  <a:srgbClr val="5E5E5E"/>
                </a:solidFill>
                <a:latin typeface="Arial" panose="020B0604020202020204" pitchFamily="34" charset="0"/>
                <a:cs typeface="Arial" panose="020B0604020202020204" pitchFamily="34" charset="0"/>
              </a:defRPr>
            </a:lvl2pPr>
            <a:lvl3pPr>
              <a:defRPr>
                <a:solidFill>
                  <a:srgbClr val="5E5E5E"/>
                </a:solidFill>
                <a:latin typeface="Arial" panose="020B0604020202020204" pitchFamily="34" charset="0"/>
                <a:cs typeface="Arial" panose="020B0604020202020204" pitchFamily="34" charset="0"/>
              </a:defRPr>
            </a:lvl3pPr>
            <a:lvl4pPr>
              <a:defRPr>
                <a:solidFill>
                  <a:srgbClr val="5E5E5E"/>
                </a:solidFill>
                <a:latin typeface="Arial" panose="020B0604020202020204" pitchFamily="34" charset="0"/>
                <a:cs typeface="Arial" panose="020B0604020202020204" pitchFamily="34" charset="0"/>
              </a:defRPr>
            </a:lvl4pPr>
            <a:lvl5pPr>
              <a:defRPr>
                <a:solidFill>
                  <a:srgbClr val="5E5E5E"/>
                </a:solidFill>
                <a:latin typeface="Arial" panose="020B0604020202020204" pitchFamily="34" charset="0"/>
                <a:cs typeface="Arial" panose="020B0604020202020204" pitchFamily="34" charset="0"/>
              </a:defRPr>
            </a:lvl5pPr>
          </a:lstStyle>
          <a:p>
            <a:pPr lvl="0"/>
            <a:r>
              <a:rPr lang="en-US"/>
              <a:t>Please maintain the type size, style, and formatting of this template</a:t>
            </a:r>
          </a:p>
          <a:p>
            <a:pPr lvl="1"/>
            <a:r>
              <a:rPr lang="en-US"/>
              <a:t>Font is set for the size of the meeting rooms and projection</a:t>
            </a:r>
            <a:br>
              <a:rPr lang="en-US"/>
            </a:br>
            <a:endParaRPr lang="en-US"/>
          </a:p>
          <a:p>
            <a:pPr lvl="0"/>
            <a:r>
              <a:rPr lang="en-US"/>
              <a:t>Bullets should appear in sentence case</a:t>
            </a:r>
          </a:p>
          <a:p>
            <a:pPr lvl="1"/>
            <a:r>
              <a:rPr lang="en-US"/>
              <a:t>Limit the number of bulleted items on a slide</a:t>
            </a:r>
          </a:p>
          <a:p>
            <a:pPr lvl="1"/>
            <a:endParaRPr lang="en-US"/>
          </a:p>
          <a:p>
            <a:pPr lvl="0"/>
            <a:r>
              <a:rPr lang="en-US"/>
              <a:t>Avoid punctuation</a:t>
            </a:r>
          </a:p>
          <a:p>
            <a:pPr lvl="1"/>
            <a:r>
              <a:rPr lang="en-US"/>
              <a:t>Use exclamation points and question marks sparingly</a:t>
            </a:r>
          </a:p>
          <a:p>
            <a:pPr lvl="1"/>
            <a:endParaRPr lang="en-US"/>
          </a:p>
          <a:p>
            <a:pPr lvl="1"/>
            <a:endParaRPr lang="en-US"/>
          </a:p>
        </p:txBody>
      </p:sp>
      <p:pic>
        <p:nvPicPr>
          <p:cNvPr id="6" name="Picture 5">
            <a:extLst>
              <a:ext uri="{FF2B5EF4-FFF2-40B4-BE49-F238E27FC236}">
                <a16:creationId xmlns:a16="http://schemas.microsoft.com/office/drawing/2014/main" id="{C0BCE4B9-A940-408F-8914-E533C489CE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7" name="Picture 6" descr="Logo&#10;&#10;Description automatically generated">
            <a:extLst>
              <a:ext uri="{FF2B5EF4-FFF2-40B4-BE49-F238E27FC236}">
                <a16:creationId xmlns:a16="http://schemas.microsoft.com/office/drawing/2014/main" id="{94890B74-28BB-4783-89D3-3D757FE5CC7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239546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871AE53E-DF0C-44F4-AD5C-BEEA5815471A}"/>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823" r="30321" b="58982"/>
          <a:stretch/>
        </p:blipFill>
        <p:spPr>
          <a:xfrm>
            <a:off x="6880277" y="2685271"/>
            <a:ext cx="5311723" cy="4172730"/>
          </a:xfrm>
          <a:prstGeom prst="rect">
            <a:avLst/>
          </a:prstGeom>
        </p:spPr>
      </p:pic>
      <p:sp>
        <p:nvSpPr>
          <p:cNvPr id="5" name="Title 1">
            <a:extLst>
              <a:ext uri="{FF2B5EF4-FFF2-40B4-BE49-F238E27FC236}">
                <a16:creationId xmlns:a16="http://schemas.microsoft.com/office/drawing/2014/main" id="{9A2D32A5-DB09-4D4E-B655-CFCBA570F724}"/>
              </a:ext>
            </a:extLst>
          </p:cNvPr>
          <p:cNvSpPr>
            <a:spLocks noGrp="1"/>
          </p:cNvSpPr>
          <p:nvPr>
            <p:ph type="title" hasCustomPrompt="1"/>
          </p:nvPr>
        </p:nvSpPr>
        <p:spPr>
          <a:xfrm>
            <a:off x="306980" y="481861"/>
            <a:ext cx="11578040" cy="617369"/>
          </a:xfrm>
          <a:prstGeom prst="rect">
            <a:avLst/>
          </a:prstGeom>
        </p:spPr>
        <p:txBody>
          <a:bodyPr/>
          <a:lstStyle>
            <a:lvl1pPr>
              <a:defRPr sz="3000" b="1">
                <a:solidFill>
                  <a:srgbClr val="5E5E5E"/>
                </a:solidFill>
                <a:latin typeface="Arial" panose="020B0604020202020204" pitchFamily="34" charset="0"/>
                <a:cs typeface="Arial" panose="020B0604020202020204" pitchFamily="34" charset="0"/>
              </a:defRPr>
            </a:lvl1pPr>
          </a:lstStyle>
          <a:p>
            <a:r>
              <a:rPr lang="en-US"/>
              <a:t>Header in sentence case</a:t>
            </a:r>
          </a:p>
        </p:txBody>
      </p:sp>
      <p:sp>
        <p:nvSpPr>
          <p:cNvPr id="6" name="Text Placeholder 10">
            <a:extLst>
              <a:ext uri="{FF2B5EF4-FFF2-40B4-BE49-F238E27FC236}">
                <a16:creationId xmlns:a16="http://schemas.microsoft.com/office/drawing/2014/main" id="{4F5BD7F7-3728-4C49-89E0-B954EBC8B24B}"/>
              </a:ext>
            </a:extLst>
          </p:cNvPr>
          <p:cNvSpPr>
            <a:spLocks noGrp="1"/>
          </p:cNvSpPr>
          <p:nvPr>
            <p:ph type="body" sz="quarter" idx="10" hasCustomPrompt="1"/>
          </p:nvPr>
        </p:nvSpPr>
        <p:spPr>
          <a:xfrm>
            <a:off x="306980" y="1351807"/>
            <a:ext cx="11406187" cy="4251325"/>
          </a:xfrm>
          <a:prstGeom prst="rect">
            <a:avLst/>
          </a:prstGeom>
        </p:spPr>
        <p:txBody>
          <a:bodyPr/>
          <a:lstStyle>
            <a:lvl1pPr>
              <a:defRPr>
                <a:solidFill>
                  <a:srgbClr val="5E5E5E"/>
                </a:solidFill>
                <a:latin typeface="Arial" panose="020B0604020202020204" pitchFamily="34" charset="0"/>
                <a:cs typeface="Arial" panose="020B0604020202020204" pitchFamily="34" charset="0"/>
              </a:defRPr>
            </a:lvl1pPr>
            <a:lvl2pPr>
              <a:defRPr>
                <a:solidFill>
                  <a:srgbClr val="5E5E5E"/>
                </a:solidFill>
                <a:latin typeface="Arial" panose="020B0604020202020204" pitchFamily="34" charset="0"/>
                <a:cs typeface="Arial" panose="020B0604020202020204" pitchFamily="34" charset="0"/>
              </a:defRPr>
            </a:lvl2pPr>
            <a:lvl3pPr>
              <a:defRPr>
                <a:solidFill>
                  <a:srgbClr val="5E5E5E"/>
                </a:solidFill>
                <a:latin typeface="Arial" panose="020B0604020202020204" pitchFamily="34" charset="0"/>
                <a:cs typeface="Arial" panose="020B0604020202020204" pitchFamily="34" charset="0"/>
              </a:defRPr>
            </a:lvl3pPr>
            <a:lvl4pPr>
              <a:defRPr>
                <a:solidFill>
                  <a:srgbClr val="5E5E5E"/>
                </a:solidFill>
                <a:latin typeface="Arial" panose="020B0604020202020204" pitchFamily="34" charset="0"/>
                <a:cs typeface="Arial" panose="020B0604020202020204" pitchFamily="34" charset="0"/>
              </a:defRPr>
            </a:lvl4pPr>
            <a:lvl5pPr>
              <a:defRPr>
                <a:solidFill>
                  <a:srgbClr val="5E5E5E"/>
                </a:solidFill>
                <a:latin typeface="Arial" panose="020B0604020202020204" pitchFamily="34" charset="0"/>
                <a:cs typeface="Arial" panose="020B0604020202020204" pitchFamily="34" charset="0"/>
              </a:defRPr>
            </a:lvl5pPr>
          </a:lstStyle>
          <a:p>
            <a:pPr lvl="0"/>
            <a:r>
              <a:rPr lang="en-US"/>
              <a:t>Please maintain the type size, style, and formatting of this template</a:t>
            </a:r>
          </a:p>
          <a:p>
            <a:pPr lvl="1"/>
            <a:r>
              <a:rPr lang="en-US"/>
              <a:t>Font is set for the size of the meeting rooms and projection</a:t>
            </a:r>
            <a:br>
              <a:rPr lang="en-US"/>
            </a:br>
            <a:endParaRPr lang="en-US"/>
          </a:p>
          <a:p>
            <a:pPr lvl="0"/>
            <a:r>
              <a:rPr lang="en-US"/>
              <a:t>Bullets should appear in sentence case</a:t>
            </a:r>
          </a:p>
          <a:p>
            <a:pPr lvl="1"/>
            <a:r>
              <a:rPr lang="en-US"/>
              <a:t>Limit the number of bulleted items on a slide</a:t>
            </a:r>
          </a:p>
          <a:p>
            <a:pPr lvl="1"/>
            <a:endParaRPr lang="en-US"/>
          </a:p>
          <a:p>
            <a:pPr lvl="0"/>
            <a:r>
              <a:rPr lang="en-US"/>
              <a:t>Avoid punctuation</a:t>
            </a:r>
          </a:p>
          <a:p>
            <a:pPr lvl="1"/>
            <a:r>
              <a:rPr lang="en-US"/>
              <a:t>Use exclamation points and question marks sparingly</a:t>
            </a:r>
          </a:p>
          <a:p>
            <a:pPr lvl="1"/>
            <a:endParaRPr lang="en-US"/>
          </a:p>
          <a:p>
            <a:pPr lvl="1"/>
            <a:endParaRPr lang="en-US"/>
          </a:p>
        </p:txBody>
      </p:sp>
      <p:sp>
        <p:nvSpPr>
          <p:cNvPr id="7" name="Rectangle 6">
            <a:extLst>
              <a:ext uri="{FF2B5EF4-FFF2-40B4-BE49-F238E27FC236}">
                <a16:creationId xmlns:a16="http://schemas.microsoft.com/office/drawing/2014/main" id="{70BF1A5D-950E-4218-A245-7BBB6B8EE398}"/>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EB6E16-EEEB-4DAC-9B25-6F7269CA12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11" name="Picture 10" descr="Logo&#10;&#10;Description automatically generated">
            <a:extLst>
              <a:ext uri="{FF2B5EF4-FFF2-40B4-BE49-F238E27FC236}">
                <a16:creationId xmlns:a16="http://schemas.microsoft.com/office/drawing/2014/main" id="{6518FCA5-C298-466B-8A68-A20F8598BC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4174921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F471437D-2E86-4AF3-BA13-8BF89C50B59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823" t="27422" r="41883" b="41337"/>
          <a:stretch/>
        </p:blipFill>
        <p:spPr>
          <a:xfrm>
            <a:off x="8219549" y="0"/>
            <a:ext cx="3972451" cy="3178106"/>
          </a:xfrm>
          <a:prstGeom prst="rect">
            <a:avLst/>
          </a:prstGeom>
        </p:spPr>
      </p:pic>
      <p:sp>
        <p:nvSpPr>
          <p:cNvPr id="5" name="Title 1">
            <a:extLst>
              <a:ext uri="{FF2B5EF4-FFF2-40B4-BE49-F238E27FC236}">
                <a16:creationId xmlns:a16="http://schemas.microsoft.com/office/drawing/2014/main" id="{5CBF05EA-A4F2-4E38-AE21-7B36E174FF06}"/>
              </a:ext>
            </a:extLst>
          </p:cNvPr>
          <p:cNvSpPr>
            <a:spLocks noGrp="1"/>
          </p:cNvSpPr>
          <p:nvPr>
            <p:ph type="title" hasCustomPrompt="1"/>
          </p:nvPr>
        </p:nvSpPr>
        <p:spPr>
          <a:xfrm>
            <a:off x="306980" y="481861"/>
            <a:ext cx="11578040" cy="617369"/>
          </a:xfrm>
          <a:prstGeom prst="rect">
            <a:avLst/>
          </a:prstGeom>
        </p:spPr>
        <p:txBody>
          <a:bodyPr/>
          <a:lstStyle>
            <a:lvl1pPr>
              <a:defRPr sz="3000" b="1">
                <a:solidFill>
                  <a:srgbClr val="5E5E5E"/>
                </a:solidFill>
                <a:latin typeface="Arial" panose="020B0604020202020204" pitchFamily="34" charset="0"/>
                <a:cs typeface="Arial" panose="020B0604020202020204" pitchFamily="34" charset="0"/>
              </a:defRPr>
            </a:lvl1pPr>
          </a:lstStyle>
          <a:p>
            <a:r>
              <a:rPr lang="en-US"/>
              <a:t>Header in sentence case</a:t>
            </a:r>
          </a:p>
        </p:txBody>
      </p:sp>
      <p:sp>
        <p:nvSpPr>
          <p:cNvPr id="6" name="Text Placeholder 10">
            <a:extLst>
              <a:ext uri="{FF2B5EF4-FFF2-40B4-BE49-F238E27FC236}">
                <a16:creationId xmlns:a16="http://schemas.microsoft.com/office/drawing/2014/main" id="{85F4423F-B0A0-42AB-8F88-00C750C08ABD}"/>
              </a:ext>
            </a:extLst>
          </p:cNvPr>
          <p:cNvSpPr>
            <a:spLocks noGrp="1"/>
          </p:cNvSpPr>
          <p:nvPr>
            <p:ph type="body" sz="quarter" idx="10" hasCustomPrompt="1"/>
          </p:nvPr>
        </p:nvSpPr>
        <p:spPr>
          <a:xfrm>
            <a:off x="306981" y="1351807"/>
            <a:ext cx="8807836" cy="4251325"/>
          </a:xfrm>
          <a:prstGeom prst="rect">
            <a:avLst/>
          </a:prstGeom>
        </p:spPr>
        <p:txBody>
          <a:bodyPr/>
          <a:lstStyle>
            <a:lvl1pPr>
              <a:defRPr>
                <a:solidFill>
                  <a:srgbClr val="5E5E5E"/>
                </a:solidFill>
                <a:latin typeface="Arial" panose="020B0604020202020204" pitchFamily="34" charset="0"/>
                <a:cs typeface="Arial" panose="020B0604020202020204" pitchFamily="34" charset="0"/>
              </a:defRPr>
            </a:lvl1pPr>
            <a:lvl2pPr>
              <a:defRPr>
                <a:solidFill>
                  <a:srgbClr val="5E5E5E"/>
                </a:solidFill>
                <a:latin typeface="Arial" panose="020B0604020202020204" pitchFamily="34" charset="0"/>
                <a:cs typeface="Arial" panose="020B0604020202020204" pitchFamily="34" charset="0"/>
              </a:defRPr>
            </a:lvl2pPr>
            <a:lvl3pPr>
              <a:defRPr>
                <a:solidFill>
                  <a:srgbClr val="5E5E5E"/>
                </a:solidFill>
                <a:latin typeface="Arial" panose="020B0604020202020204" pitchFamily="34" charset="0"/>
                <a:cs typeface="Arial" panose="020B0604020202020204" pitchFamily="34" charset="0"/>
              </a:defRPr>
            </a:lvl3pPr>
            <a:lvl4pPr>
              <a:defRPr>
                <a:solidFill>
                  <a:srgbClr val="5E5E5E"/>
                </a:solidFill>
                <a:latin typeface="Arial" panose="020B0604020202020204" pitchFamily="34" charset="0"/>
                <a:cs typeface="Arial" panose="020B0604020202020204" pitchFamily="34" charset="0"/>
              </a:defRPr>
            </a:lvl4pPr>
            <a:lvl5pPr>
              <a:defRPr>
                <a:solidFill>
                  <a:srgbClr val="5E5E5E"/>
                </a:solidFill>
                <a:latin typeface="Arial" panose="020B0604020202020204" pitchFamily="34" charset="0"/>
                <a:cs typeface="Arial" panose="020B0604020202020204" pitchFamily="34" charset="0"/>
              </a:defRPr>
            </a:lvl5pPr>
          </a:lstStyle>
          <a:p>
            <a:pPr lvl="0"/>
            <a:r>
              <a:rPr lang="en-US"/>
              <a:t>Please maintain the type size, style, and formatting of this template</a:t>
            </a:r>
          </a:p>
          <a:p>
            <a:pPr lvl="1"/>
            <a:r>
              <a:rPr lang="en-US"/>
              <a:t>Font is set for the size of the meeting rooms and projection</a:t>
            </a:r>
            <a:br>
              <a:rPr lang="en-US"/>
            </a:br>
            <a:endParaRPr lang="en-US"/>
          </a:p>
          <a:p>
            <a:pPr lvl="0"/>
            <a:r>
              <a:rPr lang="en-US"/>
              <a:t>Bullets should appear in sentence case</a:t>
            </a:r>
          </a:p>
          <a:p>
            <a:pPr lvl="1"/>
            <a:r>
              <a:rPr lang="en-US"/>
              <a:t>Limit the number of bulleted items on a slide</a:t>
            </a:r>
          </a:p>
          <a:p>
            <a:pPr lvl="1"/>
            <a:endParaRPr lang="en-US"/>
          </a:p>
          <a:p>
            <a:pPr lvl="0"/>
            <a:r>
              <a:rPr lang="en-US"/>
              <a:t>Avoid punctuation</a:t>
            </a:r>
          </a:p>
          <a:p>
            <a:pPr lvl="1"/>
            <a:r>
              <a:rPr lang="en-US"/>
              <a:t>Use exclamation points and question marks sparingly</a:t>
            </a:r>
          </a:p>
          <a:p>
            <a:pPr lvl="1"/>
            <a:endParaRPr lang="en-US"/>
          </a:p>
          <a:p>
            <a:pPr lvl="1"/>
            <a:endParaRPr lang="en-US"/>
          </a:p>
        </p:txBody>
      </p:sp>
      <p:sp>
        <p:nvSpPr>
          <p:cNvPr id="8" name="Rectangle 7">
            <a:extLst>
              <a:ext uri="{FF2B5EF4-FFF2-40B4-BE49-F238E27FC236}">
                <a16:creationId xmlns:a16="http://schemas.microsoft.com/office/drawing/2014/main" id="{7C80C6CF-91E0-4659-BB5E-5E225DA75CFB}"/>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8FE3293-07FB-47B8-8F86-2B09A1B335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11" name="Picture 10" descr="Logo&#10;&#10;Description automatically generated">
            <a:extLst>
              <a:ext uri="{FF2B5EF4-FFF2-40B4-BE49-F238E27FC236}">
                <a16:creationId xmlns:a16="http://schemas.microsoft.com/office/drawing/2014/main" id="{A2839935-5729-45BC-8673-7B5583A30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132932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7C107B7A-BD83-4D20-BF40-511A01ABF065}"/>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823" r="30321" b="58982"/>
          <a:stretch/>
        </p:blipFill>
        <p:spPr>
          <a:xfrm>
            <a:off x="6880277" y="2685271"/>
            <a:ext cx="5311723" cy="4172730"/>
          </a:xfrm>
          <a:prstGeom prst="rect">
            <a:avLst/>
          </a:prstGeom>
        </p:spPr>
      </p:pic>
      <p:sp>
        <p:nvSpPr>
          <p:cNvPr id="6" name="Rectangle 5">
            <a:extLst>
              <a:ext uri="{FF2B5EF4-FFF2-40B4-BE49-F238E27FC236}">
                <a16:creationId xmlns:a16="http://schemas.microsoft.com/office/drawing/2014/main" id="{F345A62B-2E8E-40D1-B221-3CD3933132BD}"/>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41AF345-7A25-4EBD-9850-07F3AE8838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8" name="Picture 7" descr="Logo&#10;&#10;Description automatically generated">
            <a:extLst>
              <a:ext uri="{FF2B5EF4-FFF2-40B4-BE49-F238E27FC236}">
                <a16:creationId xmlns:a16="http://schemas.microsoft.com/office/drawing/2014/main" id="{3B2CB298-DDE6-482E-AFC6-555A872E43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50642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21DE72-0565-4E06-A050-6D9B38EF2ADD}"/>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D8C641F-DA45-4829-87A3-9DAFD72469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8" name="Picture 7" descr="Logo&#10;&#10;Description automatically generated">
            <a:extLst>
              <a:ext uri="{FF2B5EF4-FFF2-40B4-BE49-F238E27FC236}">
                <a16:creationId xmlns:a16="http://schemas.microsoft.com/office/drawing/2014/main" id="{E7FCF51A-6561-4149-8866-CD8269810D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225993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C09F-1E09-4097-8E35-F0EA1468DF78}"/>
              </a:ext>
            </a:extLst>
          </p:cNvPr>
          <p:cNvSpPr>
            <a:spLocks noGrp="1"/>
          </p:cNvSpPr>
          <p:nvPr>
            <p:ph type="title" hasCustomPrompt="1"/>
          </p:nvPr>
        </p:nvSpPr>
        <p:spPr>
          <a:xfrm>
            <a:off x="306980" y="481861"/>
            <a:ext cx="11578040" cy="617369"/>
          </a:xfrm>
          <a:prstGeom prst="rect">
            <a:avLst/>
          </a:prstGeom>
        </p:spPr>
        <p:txBody>
          <a:bodyPr/>
          <a:lstStyle>
            <a:lvl1pPr>
              <a:defRPr sz="3000" b="1">
                <a:solidFill>
                  <a:srgbClr val="5E5E5E"/>
                </a:solidFill>
                <a:latin typeface="Arial" panose="020B0604020202020204" pitchFamily="34" charset="0"/>
                <a:cs typeface="Arial" panose="020B0604020202020204" pitchFamily="34" charset="0"/>
              </a:defRPr>
            </a:lvl1pPr>
          </a:lstStyle>
          <a:p>
            <a:r>
              <a:rPr lang="en-US"/>
              <a:t>Speaker bio</a:t>
            </a:r>
          </a:p>
        </p:txBody>
      </p:sp>
      <p:sp>
        <p:nvSpPr>
          <p:cNvPr id="11" name="Text Placeholder 10">
            <a:extLst>
              <a:ext uri="{FF2B5EF4-FFF2-40B4-BE49-F238E27FC236}">
                <a16:creationId xmlns:a16="http://schemas.microsoft.com/office/drawing/2014/main" id="{4A78F6C1-4B64-417E-9E73-F662CCBEEE4C}"/>
              </a:ext>
            </a:extLst>
          </p:cNvPr>
          <p:cNvSpPr>
            <a:spLocks noGrp="1"/>
          </p:cNvSpPr>
          <p:nvPr>
            <p:ph type="body" sz="quarter" idx="10" hasCustomPrompt="1"/>
          </p:nvPr>
        </p:nvSpPr>
        <p:spPr>
          <a:xfrm>
            <a:off x="2889115" y="1351807"/>
            <a:ext cx="8824052" cy="4251325"/>
          </a:xfrm>
          <a:prstGeom prst="rect">
            <a:avLst/>
          </a:prstGeom>
        </p:spPr>
        <p:txBody>
          <a:bodyPr/>
          <a:lstStyle>
            <a:lvl1pPr>
              <a:defRPr>
                <a:solidFill>
                  <a:srgbClr val="5E5E5E"/>
                </a:solidFill>
                <a:latin typeface="Arial" panose="020B0604020202020204" pitchFamily="34" charset="0"/>
                <a:cs typeface="Arial" panose="020B0604020202020204" pitchFamily="34" charset="0"/>
              </a:defRPr>
            </a:lvl1pPr>
            <a:lvl2pPr>
              <a:defRPr>
                <a:solidFill>
                  <a:srgbClr val="5E5E5E"/>
                </a:solidFill>
                <a:latin typeface="Arial" panose="020B0604020202020204" pitchFamily="34" charset="0"/>
                <a:cs typeface="Arial" panose="020B0604020202020204" pitchFamily="34" charset="0"/>
              </a:defRPr>
            </a:lvl2pPr>
            <a:lvl3pPr>
              <a:defRPr>
                <a:solidFill>
                  <a:srgbClr val="5E5E5E"/>
                </a:solidFill>
                <a:latin typeface="Arial" panose="020B0604020202020204" pitchFamily="34" charset="0"/>
                <a:cs typeface="Arial" panose="020B0604020202020204" pitchFamily="34" charset="0"/>
              </a:defRPr>
            </a:lvl3pPr>
            <a:lvl4pPr>
              <a:defRPr>
                <a:solidFill>
                  <a:srgbClr val="5E5E5E"/>
                </a:solidFill>
                <a:latin typeface="Arial" panose="020B0604020202020204" pitchFamily="34" charset="0"/>
                <a:cs typeface="Arial" panose="020B0604020202020204" pitchFamily="34" charset="0"/>
              </a:defRPr>
            </a:lvl4pPr>
            <a:lvl5pPr>
              <a:defRPr>
                <a:solidFill>
                  <a:srgbClr val="5E5E5E"/>
                </a:solidFill>
                <a:latin typeface="Arial" panose="020B0604020202020204" pitchFamily="34" charset="0"/>
                <a:cs typeface="Arial" panose="020B0604020202020204" pitchFamily="34" charset="0"/>
              </a:defRPr>
            </a:lvl5pPr>
          </a:lstStyle>
          <a:p>
            <a:pPr lvl="0"/>
            <a:r>
              <a:rPr lang="en-US"/>
              <a:t>Please maintain the type size, style, and formatting of this template</a:t>
            </a:r>
          </a:p>
          <a:p>
            <a:pPr lvl="1"/>
            <a:r>
              <a:rPr lang="en-US"/>
              <a:t>Font is set for the size of the meeting rooms and projection</a:t>
            </a:r>
            <a:br>
              <a:rPr lang="en-US"/>
            </a:br>
            <a:endParaRPr lang="en-US"/>
          </a:p>
          <a:p>
            <a:pPr lvl="0"/>
            <a:r>
              <a:rPr lang="en-US"/>
              <a:t>Bullets should appear in sentence case</a:t>
            </a:r>
          </a:p>
          <a:p>
            <a:pPr lvl="1"/>
            <a:r>
              <a:rPr lang="en-US"/>
              <a:t>Limit the number of bulleted items on a slide</a:t>
            </a:r>
          </a:p>
          <a:p>
            <a:pPr lvl="1"/>
            <a:endParaRPr lang="en-US"/>
          </a:p>
          <a:p>
            <a:pPr lvl="0"/>
            <a:r>
              <a:rPr lang="en-US"/>
              <a:t>Avoid punctuation</a:t>
            </a:r>
          </a:p>
          <a:p>
            <a:pPr lvl="1"/>
            <a:r>
              <a:rPr lang="en-US"/>
              <a:t>Use exclamation points and question marks sparingly</a:t>
            </a:r>
          </a:p>
          <a:p>
            <a:pPr lvl="1"/>
            <a:endParaRPr lang="en-US"/>
          </a:p>
          <a:p>
            <a:pPr lvl="1"/>
            <a:endParaRPr lang="en-US"/>
          </a:p>
        </p:txBody>
      </p:sp>
      <p:sp>
        <p:nvSpPr>
          <p:cNvPr id="4" name="Picture Placeholder 3">
            <a:extLst>
              <a:ext uri="{FF2B5EF4-FFF2-40B4-BE49-F238E27FC236}">
                <a16:creationId xmlns:a16="http://schemas.microsoft.com/office/drawing/2014/main" id="{0682BA88-E3BE-4B84-9F26-E38626F98D53}"/>
              </a:ext>
            </a:extLst>
          </p:cNvPr>
          <p:cNvSpPr>
            <a:spLocks noGrp="1"/>
          </p:cNvSpPr>
          <p:nvPr>
            <p:ph type="pic" sz="quarter" idx="11" hasCustomPrompt="1"/>
          </p:nvPr>
        </p:nvSpPr>
        <p:spPr>
          <a:xfrm>
            <a:off x="398463" y="1352550"/>
            <a:ext cx="2208212" cy="2178050"/>
          </a:xfrm>
          <a:prstGeom prst="rect">
            <a:avLst/>
          </a:prstGeom>
        </p:spPr>
        <p:txBody>
          <a:bodyPr/>
          <a:lstStyle>
            <a:lvl1pPr marL="0" indent="0">
              <a:buFontTx/>
              <a:buNone/>
              <a:defRPr/>
            </a:lvl1pPr>
          </a:lstStyle>
          <a:p>
            <a:r>
              <a:rPr lang="en-US" dirty="0"/>
              <a:t>Speaker headshot</a:t>
            </a:r>
          </a:p>
        </p:txBody>
      </p:sp>
      <p:sp>
        <p:nvSpPr>
          <p:cNvPr id="10" name="Rectangle 9">
            <a:extLst>
              <a:ext uri="{FF2B5EF4-FFF2-40B4-BE49-F238E27FC236}">
                <a16:creationId xmlns:a16="http://schemas.microsoft.com/office/drawing/2014/main" id="{C2366FA1-45C2-47DE-8945-92F4E318D339}"/>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2A8AABE-F880-4272-B8F2-02C8434809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13" name="Picture 12" descr="Logo&#10;&#10;Description automatically generated">
            <a:extLst>
              <a:ext uri="{FF2B5EF4-FFF2-40B4-BE49-F238E27FC236}">
                <a16:creationId xmlns:a16="http://schemas.microsoft.com/office/drawing/2014/main" id="{4E6EF207-57F0-4088-825C-AC576E2155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352199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C09F-1E09-4097-8E35-F0EA1468DF78}"/>
              </a:ext>
            </a:extLst>
          </p:cNvPr>
          <p:cNvSpPr>
            <a:spLocks noGrp="1"/>
          </p:cNvSpPr>
          <p:nvPr>
            <p:ph type="title" hasCustomPrompt="1"/>
          </p:nvPr>
        </p:nvSpPr>
        <p:spPr>
          <a:xfrm>
            <a:off x="306980" y="481861"/>
            <a:ext cx="11578040" cy="617369"/>
          </a:xfrm>
          <a:prstGeom prst="rect">
            <a:avLst/>
          </a:prstGeom>
        </p:spPr>
        <p:txBody>
          <a:bodyPr/>
          <a:lstStyle>
            <a:lvl1pPr>
              <a:defRPr sz="3000" b="1">
                <a:solidFill>
                  <a:srgbClr val="5E5E5E"/>
                </a:solidFill>
                <a:latin typeface="Arial" panose="020B0604020202020204" pitchFamily="34" charset="0"/>
                <a:cs typeface="Arial" panose="020B0604020202020204" pitchFamily="34" charset="0"/>
              </a:defRPr>
            </a:lvl1pPr>
          </a:lstStyle>
          <a:p>
            <a:r>
              <a:rPr lang="en-US"/>
              <a:t>Two columns of text</a:t>
            </a:r>
          </a:p>
        </p:txBody>
      </p:sp>
      <p:sp>
        <p:nvSpPr>
          <p:cNvPr id="11" name="Text Placeholder 10">
            <a:extLst>
              <a:ext uri="{FF2B5EF4-FFF2-40B4-BE49-F238E27FC236}">
                <a16:creationId xmlns:a16="http://schemas.microsoft.com/office/drawing/2014/main" id="{4A78F6C1-4B64-417E-9E73-F662CCBEEE4C}"/>
              </a:ext>
            </a:extLst>
          </p:cNvPr>
          <p:cNvSpPr>
            <a:spLocks noGrp="1"/>
          </p:cNvSpPr>
          <p:nvPr>
            <p:ph type="body" sz="quarter" idx="10" hasCustomPrompt="1"/>
          </p:nvPr>
        </p:nvSpPr>
        <p:spPr>
          <a:xfrm>
            <a:off x="306981" y="1351807"/>
            <a:ext cx="5675530" cy="4251325"/>
          </a:xfrm>
          <a:prstGeom prst="rect">
            <a:avLst/>
          </a:prstGeom>
        </p:spPr>
        <p:txBody>
          <a:bodyPr/>
          <a:lstStyle>
            <a:lvl1pPr>
              <a:defRPr>
                <a:solidFill>
                  <a:srgbClr val="5E5E5E"/>
                </a:solidFill>
                <a:latin typeface="Arial" panose="020B0604020202020204" pitchFamily="34" charset="0"/>
                <a:cs typeface="Arial" panose="020B0604020202020204" pitchFamily="34" charset="0"/>
              </a:defRPr>
            </a:lvl1pPr>
            <a:lvl2pPr>
              <a:defRPr>
                <a:solidFill>
                  <a:srgbClr val="5E5E5E"/>
                </a:solidFill>
                <a:latin typeface="Arial" panose="020B0604020202020204" pitchFamily="34" charset="0"/>
                <a:cs typeface="Arial" panose="020B0604020202020204" pitchFamily="34" charset="0"/>
              </a:defRPr>
            </a:lvl2pPr>
            <a:lvl3pPr>
              <a:defRPr>
                <a:solidFill>
                  <a:srgbClr val="5E5E5E"/>
                </a:solidFill>
                <a:latin typeface="Arial" panose="020B0604020202020204" pitchFamily="34" charset="0"/>
                <a:cs typeface="Arial" panose="020B0604020202020204" pitchFamily="34" charset="0"/>
              </a:defRPr>
            </a:lvl3pPr>
            <a:lvl4pPr>
              <a:defRPr>
                <a:solidFill>
                  <a:srgbClr val="5E5E5E"/>
                </a:solidFill>
                <a:latin typeface="Arial" panose="020B0604020202020204" pitchFamily="34" charset="0"/>
                <a:cs typeface="Arial" panose="020B0604020202020204" pitchFamily="34" charset="0"/>
              </a:defRPr>
            </a:lvl4pPr>
            <a:lvl5pPr>
              <a:defRPr>
                <a:solidFill>
                  <a:srgbClr val="5E5E5E"/>
                </a:solidFill>
                <a:latin typeface="Arial" panose="020B0604020202020204" pitchFamily="34" charset="0"/>
                <a:cs typeface="Arial" panose="020B0604020202020204" pitchFamily="34" charset="0"/>
              </a:defRPr>
            </a:lvl5pPr>
          </a:lstStyle>
          <a:p>
            <a:pPr lvl="0"/>
            <a:r>
              <a:rPr lang="en-US"/>
              <a:t>Please maintain the type size, style, and formatting of this template</a:t>
            </a:r>
          </a:p>
          <a:p>
            <a:pPr lvl="1"/>
            <a:r>
              <a:rPr lang="en-US"/>
              <a:t>Font is set for the size of the meeting rooms and projection</a:t>
            </a:r>
          </a:p>
        </p:txBody>
      </p:sp>
      <p:sp>
        <p:nvSpPr>
          <p:cNvPr id="6" name="Text Placeholder 10">
            <a:extLst>
              <a:ext uri="{FF2B5EF4-FFF2-40B4-BE49-F238E27FC236}">
                <a16:creationId xmlns:a16="http://schemas.microsoft.com/office/drawing/2014/main" id="{D6F8941C-8556-488A-8FD5-A47A5D8EBD20}"/>
              </a:ext>
            </a:extLst>
          </p:cNvPr>
          <p:cNvSpPr>
            <a:spLocks noGrp="1"/>
          </p:cNvSpPr>
          <p:nvPr>
            <p:ph type="body" sz="quarter" idx="11" hasCustomPrompt="1"/>
          </p:nvPr>
        </p:nvSpPr>
        <p:spPr>
          <a:xfrm>
            <a:off x="6185758" y="1338530"/>
            <a:ext cx="5675530" cy="4251325"/>
          </a:xfrm>
          <a:prstGeom prst="rect">
            <a:avLst/>
          </a:prstGeom>
        </p:spPr>
        <p:txBody>
          <a:bodyPr/>
          <a:lstStyle>
            <a:lvl1pPr>
              <a:defRPr>
                <a:solidFill>
                  <a:srgbClr val="5E5E5E"/>
                </a:solidFill>
                <a:latin typeface="Arial" panose="020B0604020202020204" pitchFamily="34" charset="0"/>
                <a:cs typeface="Arial" panose="020B0604020202020204" pitchFamily="34" charset="0"/>
              </a:defRPr>
            </a:lvl1pPr>
            <a:lvl2pPr>
              <a:defRPr>
                <a:solidFill>
                  <a:srgbClr val="5E5E5E"/>
                </a:solidFill>
                <a:latin typeface="Arial" panose="020B0604020202020204" pitchFamily="34" charset="0"/>
                <a:cs typeface="Arial" panose="020B0604020202020204" pitchFamily="34" charset="0"/>
              </a:defRPr>
            </a:lvl2pPr>
            <a:lvl3pPr>
              <a:defRPr>
                <a:solidFill>
                  <a:srgbClr val="5E5E5E"/>
                </a:solidFill>
                <a:latin typeface="Arial" panose="020B0604020202020204" pitchFamily="34" charset="0"/>
                <a:cs typeface="Arial" panose="020B0604020202020204" pitchFamily="34" charset="0"/>
              </a:defRPr>
            </a:lvl3pPr>
            <a:lvl4pPr>
              <a:defRPr>
                <a:solidFill>
                  <a:srgbClr val="5E5E5E"/>
                </a:solidFill>
                <a:latin typeface="Arial" panose="020B0604020202020204" pitchFamily="34" charset="0"/>
                <a:cs typeface="Arial" panose="020B0604020202020204" pitchFamily="34" charset="0"/>
              </a:defRPr>
            </a:lvl4pPr>
            <a:lvl5pPr>
              <a:defRPr>
                <a:solidFill>
                  <a:srgbClr val="5E5E5E"/>
                </a:solidFill>
                <a:latin typeface="Arial" panose="020B0604020202020204" pitchFamily="34" charset="0"/>
                <a:cs typeface="Arial" panose="020B0604020202020204" pitchFamily="34" charset="0"/>
              </a:defRPr>
            </a:lvl5pPr>
          </a:lstStyle>
          <a:p>
            <a:pPr lvl="0"/>
            <a:r>
              <a:rPr lang="en-US"/>
              <a:t>Please do not cover the footer</a:t>
            </a:r>
          </a:p>
          <a:p>
            <a:pPr lvl="1"/>
            <a:r>
              <a:rPr lang="en-US"/>
              <a:t>Text should not flow over the green footer bar</a:t>
            </a:r>
          </a:p>
        </p:txBody>
      </p:sp>
      <p:sp>
        <p:nvSpPr>
          <p:cNvPr id="10" name="Rectangle 9">
            <a:extLst>
              <a:ext uri="{FF2B5EF4-FFF2-40B4-BE49-F238E27FC236}">
                <a16:creationId xmlns:a16="http://schemas.microsoft.com/office/drawing/2014/main" id="{41425D8A-066E-4AA0-B70F-873537453EF4}"/>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147CEF0-F203-4D74-A5D2-8E7A5BAE1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13" name="Picture 12" descr="Logo&#10;&#10;Description automatically generated">
            <a:extLst>
              <a:ext uri="{FF2B5EF4-FFF2-40B4-BE49-F238E27FC236}">
                <a16:creationId xmlns:a16="http://schemas.microsoft.com/office/drawing/2014/main" id="{DBC81AF8-4686-4E90-88A9-3E7A9FB8A7C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167959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C09F-1E09-4097-8E35-F0EA1468DF78}"/>
              </a:ext>
            </a:extLst>
          </p:cNvPr>
          <p:cNvSpPr>
            <a:spLocks noGrp="1"/>
          </p:cNvSpPr>
          <p:nvPr>
            <p:ph type="title" hasCustomPrompt="1"/>
          </p:nvPr>
        </p:nvSpPr>
        <p:spPr>
          <a:xfrm>
            <a:off x="306980" y="481861"/>
            <a:ext cx="11578040" cy="617369"/>
          </a:xfrm>
          <a:prstGeom prst="rect">
            <a:avLst/>
          </a:prstGeom>
        </p:spPr>
        <p:txBody>
          <a:bodyPr/>
          <a:lstStyle>
            <a:lvl1pPr>
              <a:defRPr sz="3000" b="1">
                <a:solidFill>
                  <a:srgbClr val="5E5E5E"/>
                </a:solidFill>
                <a:latin typeface="Arial" panose="020B0604020202020204" pitchFamily="34" charset="0"/>
                <a:cs typeface="Arial" panose="020B0604020202020204" pitchFamily="34" charset="0"/>
              </a:defRPr>
            </a:lvl1pPr>
          </a:lstStyle>
          <a:p>
            <a:r>
              <a:rPr lang="en-US"/>
              <a:t>Header in sentence case</a:t>
            </a:r>
          </a:p>
        </p:txBody>
      </p:sp>
      <p:sp>
        <p:nvSpPr>
          <p:cNvPr id="11" name="Text Placeholder 10">
            <a:extLst>
              <a:ext uri="{FF2B5EF4-FFF2-40B4-BE49-F238E27FC236}">
                <a16:creationId xmlns:a16="http://schemas.microsoft.com/office/drawing/2014/main" id="{4A78F6C1-4B64-417E-9E73-F662CCBEEE4C}"/>
              </a:ext>
            </a:extLst>
          </p:cNvPr>
          <p:cNvSpPr>
            <a:spLocks noGrp="1"/>
          </p:cNvSpPr>
          <p:nvPr>
            <p:ph type="body" sz="quarter" idx="10" hasCustomPrompt="1"/>
          </p:nvPr>
        </p:nvSpPr>
        <p:spPr>
          <a:xfrm>
            <a:off x="5812835" y="1351807"/>
            <a:ext cx="11406187" cy="4251325"/>
          </a:xfrm>
          <a:prstGeom prst="rect">
            <a:avLst/>
          </a:prstGeom>
        </p:spPr>
        <p:txBody>
          <a:bodyPr/>
          <a:lstStyle>
            <a:lvl1pPr>
              <a:defRPr>
                <a:solidFill>
                  <a:srgbClr val="5E5E5E"/>
                </a:solidFill>
                <a:latin typeface="Arial" panose="020B0604020202020204" pitchFamily="34" charset="0"/>
                <a:cs typeface="Arial" panose="020B0604020202020204" pitchFamily="34" charset="0"/>
              </a:defRPr>
            </a:lvl1pPr>
            <a:lvl2pPr>
              <a:defRPr>
                <a:solidFill>
                  <a:srgbClr val="5E5E5E"/>
                </a:solidFill>
                <a:latin typeface="Arial" panose="020B0604020202020204" pitchFamily="34" charset="0"/>
                <a:cs typeface="Arial" panose="020B0604020202020204" pitchFamily="34" charset="0"/>
              </a:defRPr>
            </a:lvl2pPr>
            <a:lvl3pPr>
              <a:defRPr>
                <a:solidFill>
                  <a:srgbClr val="5E5E5E"/>
                </a:solidFill>
                <a:latin typeface="Arial" panose="020B0604020202020204" pitchFamily="34" charset="0"/>
                <a:cs typeface="Arial" panose="020B0604020202020204" pitchFamily="34" charset="0"/>
              </a:defRPr>
            </a:lvl3pPr>
            <a:lvl4pPr>
              <a:defRPr>
                <a:solidFill>
                  <a:srgbClr val="5E5E5E"/>
                </a:solidFill>
                <a:latin typeface="Arial" panose="020B0604020202020204" pitchFamily="34" charset="0"/>
                <a:cs typeface="Arial" panose="020B0604020202020204" pitchFamily="34" charset="0"/>
              </a:defRPr>
            </a:lvl4pPr>
            <a:lvl5pPr>
              <a:defRPr>
                <a:solidFill>
                  <a:srgbClr val="5E5E5E"/>
                </a:solidFill>
                <a:latin typeface="Arial" panose="020B0604020202020204" pitchFamily="34" charset="0"/>
                <a:cs typeface="Arial" panose="020B0604020202020204" pitchFamily="34" charset="0"/>
              </a:defRPr>
            </a:lvl5pPr>
          </a:lstStyle>
          <a:p>
            <a:pPr lvl="0"/>
            <a:r>
              <a:rPr lang="en-US"/>
              <a:t>Short descriptions</a:t>
            </a:r>
          </a:p>
          <a:p>
            <a:pPr lvl="1"/>
            <a:r>
              <a:rPr lang="en-US"/>
              <a:t>Use 1-3 photos with this layout</a:t>
            </a:r>
            <a:br>
              <a:rPr lang="en-US"/>
            </a:br>
            <a:endParaRPr lang="en-US"/>
          </a:p>
          <a:p>
            <a:pPr lvl="0"/>
            <a:r>
              <a:rPr lang="en-US"/>
              <a:t>Short descriptions</a:t>
            </a:r>
          </a:p>
          <a:p>
            <a:pPr lvl="1"/>
            <a:r>
              <a:rPr lang="en-US"/>
              <a:t>Use 1-3 photos with this layout</a:t>
            </a:r>
          </a:p>
        </p:txBody>
      </p:sp>
      <p:sp>
        <p:nvSpPr>
          <p:cNvPr id="6" name="Picture Placeholder 5">
            <a:extLst>
              <a:ext uri="{FF2B5EF4-FFF2-40B4-BE49-F238E27FC236}">
                <a16:creationId xmlns:a16="http://schemas.microsoft.com/office/drawing/2014/main" id="{39BAF75C-633B-4196-B5F4-47474A816DB9}"/>
              </a:ext>
            </a:extLst>
          </p:cNvPr>
          <p:cNvSpPr>
            <a:spLocks noGrp="1"/>
          </p:cNvSpPr>
          <p:nvPr>
            <p:ph type="pic" sz="quarter" idx="11"/>
          </p:nvPr>
        </p:nvSpPr>
        <p:spPr>
          <a:xfrm>
            <a:off x="369651" y="1401321"/>
            <a:ext cx="1945532" cy="3705699"/>
          </a:xfrm>
          <a:prstGeom prst="rect">
            <a:avLst/>
          </a:prstGeom>
        </p:spPr>
        <p:txBody>
          <a:bodyPr/>
          <a:lstStyle>
            <a:lvl1pPr marL="0" indent="0">
              <a:buNone/>
              <a:defRPr/>
            </a:lvl1pPr>
          </a:lstStyle>
          <a:p>
            <a:endParaRPr lang="en-US" dirty="0"/>
          </a:p>
        </p:txBody>
      </p:sp>
      <p:sp>
        <p:nvSpPr>
          <p:cNvPr id="13" name="Picture Placeholder 5">
            <a:extLst>
              <a:ext uri="{FF2B5EF4-FFF2-40B4-BE49-F238E27FC236}">
                <a16:creationId xmlns:a16="http://schemas.microsoft.com/office/drawing/2014/main" id="{30B2A252-732D-495E-8EC8-207374E2EE45}"/>
              </a:ext>
            </a:extLst>
          </p:cNvPr>
          <p:cNvSpPr>
            <a:spLocks noGrp="1"/>
          </p:cNvSpPr>
          <p:nvPr>
            <p:ph type="pic" sz="quarter" idx="12"/>
          </p:nvPr>
        </p:nvSpPr>
        <p:spPr>
          <a:xfrm>
            <a:off x="2476222" y="1421046"/>
            <a:ext cx="2980994" cy="1789083"/>
          </a:xfrm>
          <a:prstGeom prst="rect">
            <a:avLst/>
          </a:prstGeom>
        </p:spPr>
        <p:txBody>
          <a:bodyPr/>
          <a:lstStyle>
            <a:lvl1pPr marL="0" indent="0">
              <a:buNone/>
              <a:defRPr/>
            </a:lvl1pPr>
          </a:lstStyle>
          <a:p>
            <a:endParaRPr lang="en-US" dirty="0"/>
          </a:p>
        </p:txBody>
      </p:sp>
      <p:sp>
        <p:nvSpPr>
          <p:cNvPr id="14" name="Picture Placeholder 5">
            <a:extLst>
              <a:ext uri="{FF2B5EF4-FFF2-40B4-BE49-F238E27FC236}">
                <a16:creationId xmlns:a16="http://schemas.microsoft.com/office/drawing/2014/main" id="{CE02213C-BDB6-491D-8034-9EB67A4A0434}"/>
              </a:ext>
            </a:extLst>
          </p:cNvPr>
          <p:cNvSpPr>
            <a:spLocks noGrp="1"/>
          </p:cNvSpPr>
          <p:nvPr>
            <p:ph type="pic" sz="quarter" idx="13"/>
          </p:nvPr>
        </p:nvSpPr>
        <p:spPr>
          <a:xfrm>
            <a:off x="2476222" y="3325231"/>
            <a:ext cx="2980994" cy="1789083"/>
          </a:xfrm>
          <a:prstGeom prst="rect">
            <a:avLst/>
          </a:prstGeom>
        </p:spPr>
        <p:txBody>
          <a:bodyPr/>
          <a:lstStyle>
            <a:lvl1pPr marL="0" indent="0">
              <a:buNone/>
              <a:defRPr/>
            </a:lvl1pPr>
          </a:lstStyle>
          <a:p>
            <a:endParaRPr lang="en-US" dirty="0"/>
          </a:p>
        </p:txBody>
      </p:sp>
      <p:sp>
        <p:nvSpPr>
          <p:cNvPr id="12" name="Rectangle 11">
            <a:extLst>
              <a:ext uri="{FF2B5EF4-FFF2-40B4-BE49-F238E27FC236}">
                <a16:creationId xmlns:a16="http://schemas.microsoft.com/office/drawing/2014/main" id="{463AE020-3CE8-4076-8288-63DFF93E6522}"/>
              </a:ext>
            </a:extLst>
          </p:cNvPr>
          <p:cNvSpPr/>
          <p:nvPr userDrawn="1"/>
        </p:nvSpPr>
        <p:spPr>
          <a:xfrm>
            <a:off x="0" y="5852160"/>
            <a:ext cx="12192000" cy="1005840"/>
          </a:xfrm>
          <a:prstGeom prst="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A880D1A-671F-4ADB-9C3B-E50BD0CFA5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72586" y="5956824"/>
            <a:ext cx="821137" cy="821137"/>
          </a:xfrm>
          <a:prstGeom prst="rect">
            <a:avLst/>
          </a:prstGeom>
        </p:spPr>
      </p:pic>
      <p:pic>
        <p:nvPicPr>
          <p:cNvPr id="16" name="Picture 15" descr="Logo&#10;&#10;Description automatically generated">
            <a:extLst>
              <a:ext uri="{FF2B5EF4-FFF2-40B4-BE49-F238E27FC236}">
                <a16:creationId xmlns:a16="http://schemas.microsoft.com/office/drawing/2014/main" id="{B287C8C6-5F8E-462C-B339-692635670B7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823" r="22785" b="42635"/>
          <a:stretch/>
        </p:blipFill>
        <p:spPr>
          <a:xfrm>
            <a:off x="11286512" y="6046395"/>
            <a:ext cx="654279" cy="617369"/>
          </a:xfrm>
          <a:prstGeom prst="rect">
            <a:avLst/>
          </a:prstGeom>
        </p:spPr>
      </p:pic>
    </p:spTree>
    <p:extLst>
      <p:ext uri="{BB962C8B-B14F-4D97-AF65-F5344CB8AC3E}">
        <p14:creationId xmlns:p14="http://schemas.microsoft.com/office/powerpoint/2010/main" val="151041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SIPCMContentMarking" descr="{&quot;HashCode&quot;:658858356,&quot;Placement&quot;:&quot;Footer&quot;,&quot;Top&quot;:516.65155,&quot;Left&quot;:453.2652,&quot;SlideWidth&quot;:960,&quot;SlideHeight&quot;:540}">
            <a:extLst>
              <a:ext uri="{FF2B5EF4-FFF2-40B4-BE49-F238E27FC236}">
                <a16:creationId xmlns:a16="http://schemas.microsoft.com/office/drawing/2014/main" id="{5F231753-D527-43BE-A9DA-3BB00E24A5ED}"/>
              </a:ext>
            </a:extLst>
          </p:cNvPr>
          <p:cNvSpPr txBox="1"/>
          <p:nvPr userDrawn="1"/>
        </p:nvSpPr>
        <p:spPr>
          <a:xfrm>
            <a:off x="5756468" y="6617404"/>
            <a:ext cx="679063" cy="184666"/>
          </a:xfrm>
          <a:prstGeom prst="rect">
            <a:avLst/>
          </a:prstGeom>
          <a:noFill/>
        </p:spPr>
        <p:txBody>
          <a:bodyPr vert="horz" wrap="square" lIns="0" tIns="0" rIns="0" bIns="0" rtlCol="0" anchor="ctr" anchorCtr="1">
            <a:spAutoFit/>
          </a:bodyPr>
          <a:lstStyle/>
          <a:p>
            <a:pPr algn="ctr">
              <a:spcBef>
                <a:spcPts val="0"/>
              </a:spcBef>
              <a:spcAft>
                <a:spcPts val="0"/>
              </a:spcAft>
            </a:pPr>
            <a:endParaRPr lang="en-US" sz="1200">
              <a:solidFill>
                <a:srgbClr val="000000"/>
              </a:solidFill>
              <a:latin typeface="Calibri" panose="020F0502020204030204" pitchFamily="34" charset="0"/>
            </a:endParaRPr>
          </a:p>
        </p:txBody>
      </p:sp>
      <p:sp>
        <p:nvSpPr>
          <p:cNvPr id="2" name="MSIPCMContentMarking" descr="{&quot;HashCode&quot;:658858356,&quot;Placement&quot;:&quot;Footer&quot;,&quot;Top&quot;:516.65155,&quot;Left&quot;:453.2652,&quot;SlideWidth&quot;:960,&quot;SlideHeight&quot;:540}">
            <a:extLst>
              <a:ext uri="{FF2B5EF4-FFF2-40B4-BE49-F238E27FC236}">
                <a16:creationId xmlns:a16="http://schemas.microsoft.com/office/drawing/2014/main" id="{48ABF80B-4A11-45F4-A831-D60B1950E529}"/>
              </a:ext>
            </a:extLst>
          </p:cNvPr>
          <p:cNvSpPr txBox="1"/>
          <p:nvPr userDrawn="1"/>
        </p:nvSpPr>
        <p:spPr>
          <a:xfrm>
            <a:off x="5756468" y="6561475"/>
            <a:ext cx="679063" cy="296525"/>
          </a:xfrm>
          <a:prstGeom prst="rect">
            <a:avLst/>
          </a:prstGeom>
          <a:noFill/>
        </p:spPr>
        <p:txBody>
          <a:bodyPr vert="horz" wrap="square" lIns="0" tIns="0" rIns="0" bIns="0" rtlCol="0" anchor="ctr" anchorCtr="1">
            <a:spAutoFit/>
          </a:bodyPr>
          <a:lstStyle/>
          <a:p>
            <a:pPr algn="ctr">
              <a:spcBef>
                <a:spcPts val="0"/>
              </a:spcBef>
              <a:spcAft>
                <a:spcPts val="0"/>
              </a:spcAft>
            </a:pPr>
            <a:r>
              <a:rPr lang="en-US" sz="1200">
                <a:solidFill>
                  <a:srgbClr val="000000"/>
                </a:solidFill>
                <a:latin typeface="Calibri" panose="020F0502020204030204" pitchFamily="34" charset="0"/>
              </a:rPr>
              <a:t>Public </a:t>
            </a:r>
            <a:endParaRPr lang="en-US" sz="1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029132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1" r:id="rId4"/>
    <p:sldLayoutId id="2147483673" r:id="rId5"/>
    <p:sldLayoutId id="2147483665" r:id="rId6"/>
    <p:sldLayoutId id="2147483670" r:id="rId7"/>
    <p:sldLayoutId id="2147483661" r:id="rId8"/>
    <p:sldLayoutId id="2147483660" r:id="rId9"/>
    <p:sldLayoutId id="2147483662" r:id="rId10"/>
    <p:sldLayoutId id="2147483668" r:id="rId11"/>
    <p:sldLayoutId id="2147483667" r:id="rId12"/>
    <p:sldLayoutId id="2147483663" r:id="rId13"/>
    <p:sldLayoutId id="2147483664" r:id="rId14"/>
    <p:sldLayoutId id="214748367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hyperlink" Target="https://www.energy.ca.gov/data-reports/energy-almanac/california-electricity-data/2021-total-system-electric-gener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usgbcwm.org/home/" TargetMode="External"/><Relationship Id="rId5" Type="http://schemas.openxmlformats.org/officeDocument/2006/relationships/hyperlink" Target="https://sustainableinfrastructure.org/" TargetMode="Externa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8B5A8-A0E8-4D1F-A89A-A7D47922F0C6}"/>
              </a:ext>
            </a:extLst>
          </p:cNvPr>
          <p:cNvSpPr>
            <a:spLocks noGrp="1"/>
          </p:cNvSpPr>
          <p:nvPr>
            <p:ph type="title"/>
          </p:nvPr>
        </p:nvSpPr>
        <p:spPr>
          <a:xfrm>
            <a:off x="2359737" y="2200690"/>
            <a:ext cx="9631966" cy="1508957"/>
          </a:xfrm>
        </p:spPr>
        <p:txBody>
          <a:bodyPr/>
          <a:lstStyle/>
          <a:p>
            <a:r>
              <a:rPr lang="en-US" dirty="0"/>
              <a:t>Decarbonization: </a:t>
            </a:r>
            <a:br>
              <a:rPr lang="en-US" dirty="0"/>
            </a:br>
            <a:r>
              <a:rPr lang="en-US" dirty="0"/>
              <a:t>Pathways to Carbon Neutrality</a:t>
            </a:r>
            <a:br>
              <a:rPr lang="en-US" dirty="0"/>
            </a:br>
            <a:br>
              <a:rPr lang="en-US" dirty="0"/>
            </a:br>
            <a:endParaRPr lang="en-US" dirty="0"/>
          </a:p>
        </p:txBody>
      </p:sp>
      <p:sp>
        <p:nvSpPr>
          <p:cNvPr id="5" name="Text Placeholder 4">
            <a:extLst>
              <a:ext uri="{FF2B5EF4-FFF2-40B4-BE49-F238E27FC236}">
                <a16:creationId xmlns:a16="http://schemas.microsoft.com/office/drawing/2014/main" id="{D8002F84-DC71-4C31-B16F-744937151D05}"/>
              </a:ext>
            </a:extLst>
          </p:cNvPr>
          <p:cNvSpPr>
            <a:spLocks noGrp="1"/>
          </p:cNvSpPr>
          <p:nvPr>
            <p:ph type="body" sz="quarter" idx="10"/>
          </p:nvPr>
        </p:nvSpPr>
        <p:spPr>
          <a:xfrm>
            <a:off x="2359737" y="3738801"/>
            <a:ext cx="9317016" cy="1670050"/>
          </a:xfrm>
        </p:spPr>
        <p:txBody>
          <a:bodyPr/>
          <a:lstStyle/>
          <a:p>
            <a:pPr>
              <a:spcBef>
                <a:spcPts val="0"/>
              </a:spcBef>
            </a:pPr>
            <a:endParaRPr lang="en-US" sz="1000" dirty="0"/>
          </a:p>
          <a:p>
            <a:pPr>
              <a:spcBef>
                <a:spcPts val="0"/>
              </a:spcBef>
            </a:pPr>
            <a:r>
              <a:rPr lang="en-US" dirty="0"/>
              <a:t>Oneil Gayle </a:t>
            </a:r>
            <a:r>
              <a:rPr lang="en-US" dirty="0">
                <a:effectLst/>
                <a:ea typeface="Calibri" panose="020F0502020204030204" pitchFamily="34" charset="0"/>
              </a:rPr>
              <a:t>PE, CEM, CBCP, LEED AP</a:t>
            </a:r>
          </a:p>
          <a:p>
            <a:pPr>
              <a:spcBef>
                <a:spcPts val="0"/>
              </a:spcBef>
            </a:pPr>
            <a:r>
              <a:rPr lang="en-US" sz="1600" dirty="0">
                <a:effectLst/>
                <a:ea typeface="Calibri" panose="020F0502020204030204" pitchFamily="34" charset="0"/>
              </a:rPr>
              <a:t>Chief Operating Officer, Loring Consulting Engineers, Inc</a:t>
            </a:r>
            <a:endParaRPr lang="en-US" sz="1600" dirty="0">
              <a:ea typeface="Calibri" panose="020F0502020204030204" pitchFamily="34" charset="0"/>
            </a:endParaRPr>
          </a:p>
          <a:p>
            <a:pPr>
              <a:spcBef>
                <a:spcPts val="0"/>
              </a:spcBef>
            </a:pPr>
            <a:endParaRPr lang="en-US" sz="1000" dirty="0"/>
          </a:p>
          <a:p>
            <a:pPr>
              <a:spcBef>
                <a:spcPts val="0"/>
              </a:spcBef>
            </a:pPr>
            <a:r>
              <a:rPr lang="en-US" dirty="0"/>
              <a:t>Rachel Kuykendall CEM, LEED AP</a:t>
            </a:r>
          </a:p>
          <a:p>
            <a:pPr>
              <a:spcBef>
                <a:spcPts val="0"/>
              </a:spcBef>
            </a:pPr>
            <a:r>
              <a:rPr lang="en-US" sz="1600" dirty="0"/>
              <a:t>Principal Strategic Analyst, PG&amp;E</a:t>
            </a:r>
          </a:p>
        </p:txBody>
      </p:sp>
    </p:spTree>
    <p:extLst>
      <p:ext uri="{BB962C8B-B14F-4D97-AF65-F5344CB8AC3E}">
        <p14:creationId xmlns:p14="http://schemas.microsoft.com/office/powerpoint/2010/main" val="3802223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570C-E422-CBE7-2146-DA13BFFF924B}"/>
              </a:ext>
            </a:extLst>
          </p:cNvPr>
          <p:cNvSpPr>
            <a:spLocks noGrp="1"/>
          </p:cNvSpPr>
          <p:nvPr>
            <p:ph type="title"/>
          </p:nvPr>
        </p:nvSpPr>
        <p:spPr/>
        <p:txBody>
          <a:bodyPr/>
          <a:lstStyle/>
          <a:p>
            <a:r>
              <a:rPr lang="en-US" dirty="0"/>
              <a:t>Embodied carbon in buildings and building materials</a:t>
            </a:r>
          </a:p>
        </p:txBody>
      </p:sp>
      <p:sp>
        <p:nvSpPr>
          <p:cNvPr id="5" name="Text Placeholder 2">
            <a:extLst>
              <a:ext uri="{FF2B5EF4-FFF2-40B4-BE49-F238E27FC236}">
                <a16:creationId xmlns:a16="http://schemas.microsoft.com/office/drawing/2014/main" id="{BF6EF1D8-3CAF-D949-AFE2-1716C231229C}"/>
              </a:ext>
            </a:extLst>
          </p:cNvPr>
          <p:cNvSpPr txBox="1">
            <a:spLocks/>
          </p:cNvSpPr>
          <p:nvPr/>
        </p:nvSpPr>
        <p:spPr>
          <a:xfrm>
            <a:off x="293409" y="5620121"/>
            <a:ext cx="10398866"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5E5E5E"/>
                </a:solidFill>
              </a:rPr>
              <a:t>Source: https://www.worldgbc.org/embodied-carbon#:~:text=Buildings%20are%20currently%20responsible%20for,11%25%20from%20materials%20and%20construction.</a:t>
            </a:r>
            <a:endParaRPr lang="en-US" sz="1000" dirty="0">
              <a:solidFill>
                <a:srgbClr val="808080"/>
              </a:solidFill>
            </a:endParaRPr>
          </a:p>
        </p:txBody>
      </p:sp>
      <p:grpSp>
        <p:nvGrpSpPr>
          <p:cNvPr id="3" name="Group 2">
            <a:extLst>
              <a:ext uri="{FF2B5EF4-FFF2-40B4-BE49-F238E27FC236}">
                <a16:creationId xmlns:a16="http://schemas.microsoft.com/office/drawing/2014/main" id="{C5FB2B8D-CB08-FAAF-15E7-FD49C9F7C583}"/>
              </a:ext>
            </a:extLst>
          </p:cNvPr>
          <p:cNvGrpSpPr/>
          <p:nvPr/>
        </p:nvGrpSpPr>
        <p:grpSpPr>
          <a:xfrm>
            <a:off x="387538" y="1409927"/>
            <a:ext cx="11136147" cy="3909366"/>
            <a:chOff x="616137" y="1409927"/>
            <a:chExt cx="11136147" cy="3909366"/>
          </a:xfrm>
        </p:grpSpPr>
        <p:cxnSp>
          <p:nvCxnSpPr>
            <p:cNvPr id="21" name="Straight Connector 20">
              <a:extLst>
                <a:ext uri="{FF2B5EF4-FFF2-40B4-BE49-F238E27FC236}">
                  <a16:creationId xmlns:a16="http://schemas.microsoft.com/office/drawing/2014/main" id="{F5E03B23-BB14-CBFD-3D70-B317565C05FD}"/>
                </a:ext>
              </a:extLst>
            </p:cNvPr>
            <p:cNvCxnSpPr>
              <a:endCxn id="6" idx="1"/>
            </p:cNvCxnSpPr>
            <p:nvPr/>
          </p:nvCxnSpPr>
          <p:spPr>
            <a:xfrm>
              <a:off x="3008105" y="3359675"/>
              <a:ext cx="107663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791FDDE-EFA1-B69C-6DD7-52781245CFC7}"/>
                </a:ext>
              </a:extLst>
            </p:cNvPr>
            <p:cNvSpPr/>
            <p:nvPr/>
          </p:nvSpPr>
          <p:spPr>
            <a:xfrm>
              <a:off x="616137" y="2044346"/>
              <a:ext cx="2630659" cy="2630659"/>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atin typeface="Arial" panose="020B0604020202020204" pitchFamily="34" charset="0"/>
                  <a:cs typeface="Arial" panose="020B0604020202020204" pitchFamily="34" charset="0"/>
                </a:rPr>
                <a:t>Buildings</a:t>
              </a:r>
              <a:endParaRPr lang="en-US" sz="2800" b="1" dirty="0">
                <a:latin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F70DE88F-9E2E-5DF9-B0AC-C51571D27FA1}"/>
                </a:ext>
              </a:extLst>
            </p:cNvPr>
            <p:cNvSpPr/>
            <p:nvPr/>
          </p:nvSpPr>
          <p:spPr>
            <a:xfrm>
              <a:off x="4084744" y="1409927"/>
              <a:ext cx="7667540" cy="870976"/>
            </a:xfrm>
            <a:prstGeom prst="roundRect">
              <a:avLst/>
            </a:prstGeom>
            <a:solidFill>
              <a:srgbClr val="5E5E5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9ACC5B"/>
                  </a:solidFill>
                  <a:latin typeface="Arial" panose="020B0604020202020204" pitchFamily="34" charset="0"/>
                  <a:cs typeface="Arial" panose="020B0604020202020204" pitchFamily="34" charset="0"/>
                </a:rPr>
                <a:t>39% </a:t>
              </a:r>
              <a:r>
                <a:rPr lang="en-CA" sz="2800" dirty="0">
                  <a:solidFill>
                    <a:srgbClr val="5E5E5E"/>
                  </a:solidFill>
                  <a:latin typeface="Arial" panose="020B0604020202020204" pitchFamily="34" charset="0"/>
                  <a:cs typeface="Arial" panose="020B0604020202020204" pitchFamily="34" charset="0"/>
                </a:rPr>
                <a:t>global energy related carbon emissions</a:t>
              </a:r>
            </a:p>
          </p:txBody>
        </p:sp>
        <p:sp>
          <p:nvSpPr>
            <p:cNvPr id="6" name="Rounded Rectangle 5">
              <a:extLst>
                <a:ext uri="{FF2B5EF4-FFF2-40B4-BE49-F238E27FC236}">
                  <a16:creationId xmlns:a16="http://schemas.microsoft.com/office/drawing/2014/main" id="{40D0FEA2-E79F-249F-E600-3E29C6D3295B}"/>
                </a:ext>
              </a:extLst>
            </p:cNvPr>
            <p:cNvSpPr/>
            <p:nvPr/>
          </p:nvSpPr>
          <p:spPr>
            <a:xfrm>
              <a:off x="4084744" y="2924187"/>
              <a:ext cx="7667540" cy="870976"/>
            </a:xfrm>
            <a:prstGeom prst="roundRect">
              <a:avLst/>
            </a:prstGeom>
            <a:solidFill>
              <a:srgbClr val="5E5E5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r>
                <a:rPr lang="en-CA" sz="2800" b="1" dirty="0">
                  <a:solidFill>
                    <a:srgbClr val="9ACC5B"/>
                  </a:solidFill>
                  <a:latin typeface="Arial" panose="020B0604020202020204" pitchFamily="34" charset="0"/>
                  <a:cs typeface="Arial" panose="020B0604020202020204" pitchFamily="34" charset="0"/>
                </a:rPr>
                <a:t>28% </a:t>
              </a:r>
              <a:r>
                <a:rPr lang="en-CA" sz="2800" dirty="0">
                  <a:solidFill>
                    <a:srgbClr val="5E5E5E"/>
                  </a:solidFill>
                  <a:latin typeface="Arial" panose="020B0604020202020204" pitchFamily="34" charset="0"/>
                  <a:cs typeface="Arial" panose="020B0604020202020204" pitchFamily="34" charset="0"/>
                </a:rPr>
                <a:t>from operational emissions (energy needed to heat, cool and power</a:t>
              </a:r>
            </a:p>
          </p:txBody>
        </p:sp>
        <p:sp>
          <p:nvSpPr>
            <p:cNvPr id="7" name="Rounded Rectangle 6">
              <a:extLst>
                <a:ext uri="{FF2B5EF4-FFF2-40B4-BE49-F238E27FC236}">
                  <a16:creationId xmlns:a16="http://schemas.microsoft.com/office/drawing/2014/main" id="{9EB8D531-A4BD-70E9-CA94-7749A3071A0A}"/>
                </a:ext>
              </a:extLst>
            </p:cNvPr>
            <p:cNvSpPr/>
            <p:nvPr/>
          </p:nvSpPr>
          <p:spPr>
            <a:xfrm>
              <a:off x="4048668" y="4448317"/>
              <a:ext cx="7667540" cy="870976"/>
            </a:xfrm>
            <a:prstGeom prst="roundRect">
              <a:avLst/>
            </a:prstGeom>
            <a:solidFill>
              <a:srgbClr val="5E5E5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r>
                <a:rPr lang="en-CA" sz="2800" b="1" dirty="0">
                  <a:solidFill>
                    <a:srgbClr val="9ACC5B"/>
                  </a:solidFill>
                  <a:latin typeface="Arial" panose="020B0604020202020204" pitchFamily="34" charset="0"/>
                  <a:cs typeface="Arial" panose="020B0604020202020204" pitchFamily="34" charset="0"/>
                </a:rPr>
                <a:t>11% </a:t>
              </a:r>
              <a:r>
                <a:rPr lang="en-CA" sz="2800" dirty="0">
                  <a:solidFill>
                    <a:srgbClr val="5E5E5E"/>
                  </a:solidFill>
                  <a:latin typeface="Arial" panose="020B0604020202020204" pitchFamily="34" charset="0"/>
                  <a:cs typeface="Arial" panose="020B0604020202020204" pitchFamily="34" charset="0"/>
                </a:rPr>
                <a:t>from materials and construction</a:t>
              </a:r>
            </a:p>
          </p:txBody>
        </p:sp>
        <p:grpSp>
          <p:nvGrpSpPr>
            <p:cNvPr id="17" name="Group 16">
              <a:extLst>
                <a:ext uri="{FF2B5EF4-FFF2-40B4-BE49-F238E27FC236}">
                  <a16:creationId xmlns:a16="http://schemas.microsoft.com/office/drawing/2014/main" id="{49470A55-79DA-6373-F077-47B8CA41F004}"/>
                </a:ext>
              </a:extLst>
            </p:cNvPr>
            <p:cNvGrpSpPr/>
            <p:nvPr/>
          </p:nvGrpSpPr>
          <p:grpSpPr>
            <a:xfrm rot="10800000">
              <a:off x="1895390" y="4660713"/>
              <a:ext cx="2153278" cy="223092"/>
              <a:chOff x="1931466" y="1845415"/>
              <a:chExt cx="2153278" cy="223092"/>
            </a:xfrm>
          </p:grpSpPr>
          <p:cxnSp>
            <p:nvCxnSpPr>
              <p:cNvPr id="18" name="Straight Connector 17">
                <a:extLst>
                  <a:ext uri="{FF2B5EF4-FFF2-40B4-BE49-F238E27FC236}">
                    <a16:creationId xmlns:a16="http://schemas.microsoft.com/office/drawing/2014/main" id="{CE4C7E67-9077-19A9-C143-057ABACC85B7}"/>
                  </a:ext>
                </a:extLst>
              </p:cNvPr>
              <p:cNvCxnSpPr>
                <a:cxnSpLocks/>
              </p:cNvCxnSpPr>
              <p:nvPr/>
            </p:nvCxnSpPr>
            <p:spPr>
              <a:xfrm flipV="1">
                <a:off x="4080387" y="1845415"/>
                <a:ext cx="0" cy="2230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7497E59-420B-2F8D-4C36-7EA1578CCA93}"/>
                  </a:ext>
                </a:extLst>
              </p:cNvPr>
              <p:cNvCxnSpPr/>
              <p:nvPr/>
            </p:nvCxnSpPr>
            <p:spPr>
              <a:xfrm flipH="1">
                <a:off x="1931466" y="1845415"/>
                <a:ext cx="21532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13EBEE4-3556-6CC9-C1EE-447057D333EE}"/>
                </a:ext>
              </a:extLst>
            </p:cNvPr>
            <p:cNvGrpSpPr/>
            <p:nvPr/>
          </p:nvGrpSpPr>
          <p:grpSpPr>
            <a:xfrm>
              <a:off x="1931466" y="1769805"/>
              <a:ext cx="2241766" cy="298702"/>
              <a:chOff x="1931466" y="1769805"/>
              <a:chExt cx="2241766" cy="298702"/>
            </a:xfrm>
          </p:grpSpPr>
          <p:grpSp>
            <p:nvGrpSpPr>
              <p:cNvPr id="16" name="Group 15">
                <a:extLst>
                  <a:ext uri="{FF2B5EF4-FFF2-40B4-BE49-F238E27FC236}">
                    <a16:creationId xmlns:a16="http://schemas.microsoft.com/office/drawing/2014/main" id="{6F0EEEB0-C424-0D55-329E-AB6B3F4B2287}"/>
                  </a:ext>
                </a:extLst>
              </p:cNvPr>
              <p:cNvGrpSpPr/>
              <p:nvPr/>
            </p:nvGrpSpPr>
            <p:grpSpPr>
              <a:xfrm>
                <a:off x="1931466" y="1845415"/>
                <a:ext cx="2153278" cy="223092"/>
                <a:chOff x="1931466" y="1845415"/>
                <a:chExt cx="2153278" cy="223092"/>
              </a:xfrm>
            </p:grpSpPr>
            <p:cxnSp>
              <p:nvCxnSpPr>
                <p:cNvPr id="12" name="Straight Connector 11">
                  <a:extLst>
                    <a:ext uri="{FF2B5EF4-FFF2-40B4-BE49-F238E27FC236}">
                      <a16:creationId xmlns:a16="http://schemas.microsoft.com/office/drawing/2014/main" id="{848DD857-D7FE-3D68-8CEB-A15B62418D8B}"/>
                    </a:ext>
                  </a:extLst>
                </p:cNvPr>
                <p:cNvCxnSpPr>
                  <a:cxnSpLocks/>
                </p:cNvCxnSpPr>
                <p:nvPr/>
              </p:nvCxnSpPr>
              <p:spPr>
                <a:xfrm flipV="1">
                  <a:off x="1931466" y="1845415"/>
                  <a:ext cx="0" cy="2230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3B4A1EB-C662-F91F-9171-8C6704673BDE}"/>
                    </a:ext>
                  </a:extLst>
                </p:cNvPr>
                <p:cNvCxnSpPr>
                  <a:stCxn id="4" idx="1"/>
                </p:cNvCxnSpPr>
                <p:nvPr/>
              </p:nvCxnSpPr>
              <p:spPr>
                <a:xfrm flipH="1">
                  <a:off x="1931466" y="1845415"/>
                  <a:ext cx="21532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Oval 21">
                <a:extLst>
                  <a:ext uri="{FF2B5EF4-FFF2-40B4-BE49-F238E27FC236}">
                    <a16:creationId xmlns:a16="http://schemas.microsoft.com/office/drawing/2014/main" id="{BA08597F-8F36-4CF3-7403-697B53E73C85}"/>
                  </a:ext>
                </a:extLst>
              </p:cNvPr>
              <p:cNvSpPr/>
              <p:nvPr/>
            </p:nvSpPr>
            <p:spPr>
              <a:xfrm>
                <a:off x="4026307" y="1769805"/>
                <a:ext cx="146925" cy="146925"/>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Oval 22">
              <a:extLst>
                <a:ext uri="{FF2B5EF4-FFF2-40B4-BE49-F238E27FC236}">
                  <a16:creationId xmlns:a16="http://schemas.microsoft.com/office/drawing/2014/main" id="{66B17449-47D3-1B38-0A76-47C82841FDF5}"/>
                </a:ext>
              </a:extLst>
            </p:cNvPr>
            <p:cNvSpPr/>
            <p:nvPr/>
          </p:nvSpPr>
          <p:spPr>
            <a:xfrm>
              <a:off x="3952844" y="4814953"/>
              <a:ext cx="146925" cy="146925"/>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1607F678-6B83-E91B-39B3-4BADDF01E829}"/>
                </a:ext>
              </a:extLst>
            </p:cNvPr>
            <p:cNvSpPr/>
            <p:nvPr/>
          </p:nvSpPr>
          <p:spPr>
            <a:xfrm>
              <a:off x="3975205" y="3276877"/>
              <a:ext cx="146925" cy="146925"/>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6174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9E79F0-D65B-49F9-A5C8-32518E1532B9}"/>
              </a:ext>
            </a:extLst>
          </p:cNvPr>
          <p:cNvSpPr>
            <a:spLocks noGrp="1"/>
          </p:cNvSpPr>
          <p:nvPr>
            <p:ph type="body" sz="quarter" idx="10"/>
          </p:nvPr>
        </p:nvSpPr>
        <p:spPr>
          <a:xfrm>
            <a:off x="375075" y="346829"/>
            <a:ext cx="4425166" cy="5651198"/>
          </a:xfrm>
        </p:spPr>
        <p:txBody>
          <a:bodyPr/>
          <a:lstStyle/>
          <a:p>
            <a:pPr marL="342900" indent="-342900">
              <a:buFont typeface="Arial" panose="020B0604020202020204" pitchFamily="34" charset="0"/>
              <a:buChar char="•"/>
            </a:pPr>
            <a:r>
              <a:rPr lang="en-US" dirty="0"/>
              <a:t>7 US states have enacted or are in the process of enacting local gas bans and electrification codes in new buildings</a:t>
            </a:r>
          </a:p>
          <a:p>
            <a:pPr marL="342900" indent="-342900">
              <a:buFont typeface="Arial" panose="020B0604020202020204" pitchFamily="34" charset="0"/>
              <a:buChar char="•"/>
            </a:pPr>
            <a:r>
              <a:rPr lang="en-US" dirty="0"/>
              <a:t>Many additional states have recently passed legislation and incentives supporting building electrification and efficiency  </a:t>
            </a:r>
          </a:p>
          <a:p>
            <a:pPr marL="342900" indent="-342900">
              <a:buFont typeface="Arial" panose="020B0604020202020204" pitchFamily="34" charset="0"/>
              <a:buChar char="•"/>
            </a:pPr>
            <a:r>
              <a:rPr lang="en-US" dirty="0"/>
              <a:t>Canadian Clean Electricity Regulations target net-zero electric system by 2035 and net-zero emissions by 2050</a:t>
            </a:r>
          </a:p>
        </p:txBody>
      </p:sp>
      <p:sp>
        <p:nvSpPr>
          <p:cNvPr id="2" name="Text Placeholder 7">
            <a:extLst>
              <a:ext uri="{FF2B5EF4-FFF2-40B4-BE49-F238E27FC236}">
                <a16:creationId xmlns:a16="http://schemas.microsoft.com/office/drawing/2014/main" id="{8614C090-B372-328D-95D9-EC555FFC88A0}"/>
              </a:ext>
            </a:extLst>
          </p:cNvPr>
          <p:cNvSpPr>
            <a:spLocks noGrp="1"/>
          </p:cNvSpPr>
          <p:nvPr>
            <p:ph type="body" sz="quarter" idx="15"/>
          </p:nvPr>
        </p:nvSpPr>
        <p:spPr>
          <a:xfrm>
            <a:off x="4614840" y="5424939"/>
            <a:ext cx="3473450" cy="573088"/>
          </a:xfrm>
        </p:spPr>
        <p:txBody>
          <a:bodyPr/>
          <a:lstStyle/>
          <a:p>
            <a:r>
              <a:rPr lang="en-US" dirty="0"/>
              <a:t>Source: GeoNames, Microsoft, TomTom</a:t>
            </a:r>
          </a:p>
        </p:txBody>
      </p:sp>
      <p:pic>
        <p:nvPicPr>
          <p:cNvPr id="46" name="Picture Placeholder 2" descr="Map&#10;&#10;Description automatically generated">
            <a:extLst>
              <a:ext uri="{FF2B5EF4-FFF2-40B4-BE49-F238E27FC236}">
                <a16:creationId xmlns:a16="http://schemas.microsoft.com/office/drawing/2014/main" id="{942C77AF-CE65-A135-4A7D-6A3FBB195D8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0" b="40"/>
          <a:stretch>
            <a:fillRect/>
          </a:stretch>
        </p:blipFill>
        <p:spPr>
          <a:xfrm>
            <a:off x="4454207" y="747766"/>
            <a:ext cx="7737793" cy="4805464"/>
          </a:xfrm>
        </p:spPr>
      </p:pic>
      <p:sp>
        <p:nvSpPr>
          <p:cNvPr id="47" name="Speech Bubble: Rectangle 46">
            <a:extLst>
              <a:ext uri="{FF2B5EF4-FFF2-40B4-BE49-F238E27FC236}">
                <a16:creationId xmlns:a16="http://schemas.microsoft.com/office/drawing/2014/main" id="{491C177D-E7F0-FF27-AEE3-D1F16ACF262B}"/>
              </a:ext>
            </a:extLst>
          </p:cNvPr>
          <p:cNvSpPr/>
          <p:nvPr/>
        </p:nvSpPr>
        <p:spPr>
          <a:xfrm>
            <a:off x="9658427" y="1844260"/>
            <a:ext cx="1884342" cy="978012"/>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Maryland</a:t>
            </a:r>
          </a:p>
          <a:p>
            <a:pPr algn="ctr"/>
            <a:r>
              <a:rPr lang="en-US" sz="1050" dirty="0"/>
              <a:t>Climate Bill Legislation passed: Investigate all-electric buildings and net-zero commercial buildings by 2040</a:t>
            </a:r>
          </a:p>
        </p:txBody>
      </p:sp>
      <p:sp>
        <p:nvSpPr>
          <p:cNvPr id="48" name="Speech Bubble: Rectangle 47">
            <a:extLst>
              <a:ext uri="{FF2B5EF4-FFF2-40B4-BE49-F238E27FC236}">
                <a16:creationId xmlns:a16="http://schemas.microsoft.com/office/drawing/2014/main" id="{3563E080-EF5C-AA9A-315A-3436046467E9}"/>
              </a:ext>
            </a:extLst>
          </p:cNvPr>
          <p:cNvSpPr/>
          <p:nvPr/>
        </p:nvSpPr>
        <p:spPr>
          <a:xfrm>
            <a:off x="10022053" y="1255353"/>
            <a:ext cx="1884342" cy="978012"/>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Massachusetts</a:t>
            </a:r>
          </a:p>
          <a:p>
            <a:pPr algn="ctr"/>
            <a:r>
              <a:rPr lang="en-US" sz="1050"/>
              <a:t>HB 5060: communities empowered to ban fossil fuels in new construction</a:t>
            </a:r>
          </a:p>
        </p:txBody>
      </p:sp>
      <p:sp>
        <p:nvSpPr>
          <p:cNvPr id="49" name="Speech Bubble: Rectangle 48">
            <a:extLst>
              <a:ext uri="{FF2B5EF4-FFF2-40B4-BE49-F238E27FC236}">
                <a16:creationId xmlns:a16="http://schemas.microsoft.com/office/drawing/2014/main" id="{13BEA49D-B42D-5453-4E9D-3C6E9D0A8143}"/>
              </a:ext>
            </a:extLst>
          </p:cNvPr>
          <p:cNvSpPr/>
          <p:nvPr/>
        </p:nvSpPr>
        <p:spPr>
          <a:xfrm>
            <a:off x="9889033" y="961884"/>
            <a:ext cx="1884342" cy="978012"/>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Vermont</a:t>
            </a:r>
          </a:p>
          <a:p>
            <a:pPr algn="ctr"/>
            <a:r>
              <a:rPr lang="en-US" sz="1050"/>
              <a:t>"Renewable heat" in new construction. $20M for incentives to convert existing buildings</a:t>
            </a:r>
          </a:p>
        </p:txBody>
      </p:sp>
      <p:sp>
        <p:nvSpPr>
          <p:cNvPr id="50" name="Speech Bubble: Rectangle 49">
            <a:extLst>
              <a:ext uri="{FF2B5EF4-FFF2-40B4-BE49-F238E27FC236}">
                <a16:creationId xmlns:a16="http://schemas.microsoft.com/office/drawing/2014/main" id="{A5427550-8D6B-D156-5B28-EA5D3CCECB00}"/>
              </a:ext>
            </a:extLst>
          </p:cNvPr>
          <p:cNvSpPr/>
          <p:nvPr/>
        </p:nvSpPr>
        <p:spPr>
          <a:xfrm>
            <a:off x="5047882" y="472878"/>
            <a:ext cx="1884342" cy="978012"/>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Washington</a:t>
            </a:r>
          </a:p>
          <a:p>
            <a:pPr algn="ctr"/>
            <a:r>
              <a:rPr lang="en-US" sz="1050"/>
              <a:t>HB 1084: all-electric new construction</a:t>
            </a:r>
          </a:p>
        </p:txBody>
      </p:sp>
      <p:sp>
        <p:nvSpPr>
          <p:cNvPr id="51" name="Speech Bubble: Rectangle 50">
            <a:extLst>
              <a:ext uri="{FF2B5EF4-FFF2-40B4-BE49-F238E27FC236}">
                <a16:creationId xmlns:a16="http://schemas.microsoft.com/office/drawing/2014/main" id="{DA25255B-7638-3A4C-46C9-0977621DDDA4}"/>
              </a:ext>
            </a:extLst>
          </p:cNvPr>
          <p:cNvSpPr/>
          <p:nvPr/>
        </p:nvSpPr>
        <p:spPr>
          <a:xfrm>
            <a:off x="7852107" y="2172486"/>
            <a:ext cx="1884342" cy="978012"/>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Missouri</a:t>
            </a:r>
          </a:p>
          <a:p>
            <a:pPr algn="ctr"/>
            <a:r>
              <a:rPr lang="en-US" sz="1050"/>
              <a:t>Building performance standard mandating reductions in building energy usage</a:t>
            </a:r>
          </a:p>
        </p:txBody>
      </p:sp>
      <p:sp>
        <p:nvSpPr>
          <p:cNvPr id="52" name="Speech Bubble: Rectangle 51">
            <a:extLst>
              <a:ext uri="{FF2B5EF4-FFF2-40B4-BE49-F238E27FC236}">
                <a16:creationId xmlns:a16="http://schemas.microsoft.com/office/drawing/2014/main" id="{0EF3C0FD-55C0-56F5-67E7-96B0E04EDF3E}"/>
              </a:ext>
            </a:extLst>
          </p:cNvPr>
          <p:cNvSpPr/>
          <p:nvPr/>
        </p:nvSpPr>
        <p:spPr>
          <a:xfrm>
            <a:off x="6366841" y="2065210"/>
            <a:ext cx="1884342" cy="978012"/>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Colorado</a:t>
            </a:r>
          </a:p>
          <a:p>
            <a:pPr algn="ctr"/>
            <a:r>
              <a:rPr lang="en-US" sz="1050"/>
              <a:t>GHG Pollution Reduction Roadmap mandating heat pump phase in and emissions reductions</a:t>
            </a:r>
          </a:p>
        </p:txBody>
      </p:sp>
      <p:sp>
        <p:nvSpPr>
          <p:cNvPr id="53" name="Speech Bubble: Rectangle 52">
            <a:extLst>
              <a:ext uri="{FF2B5EF4-FFF2-40B4-BE49-F238E27FC236}">
                <a16:creationId xmlns:a16="http://schemas.microsoft.com/office/drawing/2014/main" id="{DA005E07-4E54-2754-5BED-3F173C024599}"/>
              </a:ext>
            </a:extLst>
          </p:cNvPr>
          <p:cNvSpPr/>
          <p:nvPr/>
        </p:nvSpPr>
        <p:spPr>
          <a:xfrm>
            <a:off x="5193862" y="1844260"/>
            <a:ext cx="1884342" cy="978012"/>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Nevada</a:t>
            </a:r>
          </a:p>
          <a:p>
            <a:pPr algn="ctr"/>
            <a:r>
              <a:rPr lang="en-US" sz="1050"/>
              <a:t>Acknowledged the need to transition from gas use in residential and commercial buildings</a:t>
            </a:r>
          </a:p>
        </p:txBody>
      </p:sp>
      <p:sp>
        <p:nvSpPr>
          <p:cNvPr id="54" name="Speech Bubble: Rectangle 53">
            <a:extLst>
              <a:ext uri="{FF2B5EF4-FFF2-40B4-BE49-F238E27FC236}">
                <a16:creationId xmlns:a16="http://schemas.microsoft.com/office/drawing/2014/main" id="{33E19453-B6E6-FB80-6560-237663C9AAFA}"/>
              </a:ext>
            </a:extLst>
          </p:cNvPr>
          <p:cNvSpPr/>
          <p:nvPr/>
        </p:nvSpPr>
        <p:spPr>
          <a:xfrm>
            <a:off x="8251183" y="1936726"/>
            <a:ext cx="1884342" cy="978012"/>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Illinois</a:t>
            </a:r>
          </a:p>
          <a:p>
            <a:pPr algn="ctr"/>
            <a:r>
              <a:rPr lang="en-US" sz="1050"/>
              <a:t>SB 2408: Stretch building code and electrification in EE programs</a:t>
            </a:r>
          </a:p>
        </p:txBody>
      </p:sp>
      <p:sp>
        <p:nvSpPr>
          <p:cNvPr id="55" name="Star: 5 Points 54">
            <a:extLst>
              <a:ext uri="{FF2B5EF4-FFF2-40B4-BE49-F238E27FC236}">
                <a16:creationId xmlns:a16="http://schemas.microsoft.com/office/drawing/2014/main" id="{D230A2D7-DDD4-F4BB-15B9-A53427AE5292}"/>
              </a:ext>
            </a:extLst>
          </p:cNvPr>
          <p:cNvSpPr/>
          <p:nvPr/>
        </p:nvSpPr>
        <p:spPr>
          <a:xfrm>
            <a:off x="10130537" y="2810358"/>
            <a:ext cx="226032" cy="2260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5 Points 55">
            <a:extLst>
              <a:ext uri="{FF2B5EF4-FFF2-40B4-BE49-F238E27FC236}">
                <a16:creationId xmlns:a16="http://schemas.microsoft.com/office/drawing/2014/main" id="{0213D403-4E76-9EB6-41E7-4DB6EF3F0350}"/>
              </a:ext>
            </a:extLst>
          </p:cNvPr>
          <p:cNvSpPr/>
          <p:nvPr/>
        </p:nvSpPr>
        <p:spPr>
          <a:xfrm>
            <a:off x="10474033" y="2226370"/>
            <a:ext cx="226032" cy="2260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5 Points 56">
            <a:extLst>
              <a:ext uri="{FF2B5EF4-FFF2-40B4-BE49-F238E27FC236}">
                <a16:creationId xmlns:a16="http://schemas.microsoft.com/office/drawing/2014/main" id="{4834BA2E-2A5B-6D74-9318-4EEDBDA69FA5}"/>
              </a:ext>
            </a:extLst>
          </p:cNvPr>
          <p:cNvSpPr/>
          <p:nvPr/>
        </p:nvSpPr>
        <p:spPr>
          <a:xfrm>
            <a:off x="10331555" y="1925630"/>
            <a:ext cx="226032" cy="2260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5 Points 57">
            <a:extLst>
              <a:ext uri="{FF2B5EF4-FFF2-40B4-BE49-F238E27FC236}">
                <a16:creationId xmlns:a16="http://schemas.microsoft.com/office/drawing/2014/main" id="{634377C7-D60B-61EC-25B4-F67235DD6B89}"/>
              </a:ext>
            </a:extLst>
          </p:cNvPr>
          <p:cNvSpPr/>
          <p:nvPr/>
        </p:nvSpPr>
        <p:spPr>
          <a:xfrm>
            <a:off x="5500989" y="1494557"/>
            <a:ext cx="226032" cy="2260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5 Points 58">
            <a:extLst>
              <a:ext uri="{FF2B5EF4-FFF2-40B4-BE49-F238E27FC236}">
                <a16:creationId xmlns:a16="http://schemas.microsoft.com/office/drawing/2014/main" id="{513A0C93-961A-84E9-30D4-FFAFA88B9D37}"/>
              </a:ext>
            </a:extLst>
          </p:cNvPr>
          <p:cNvSpPr/>
          <p:nvPr/>
        </p:nvSpPr>
        <p:spPr>
          <a:xfrm>
            <a:off x="8292280" y="3161316"/>
            <a:ext cx="226032" cy="2260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tar: 5 Points 59">
            <a:extLst>
              <a:ext uri="{FF2B5EF4-FFF2-40B4-BE49-F238E27FC236}">
                <a16:creationId xmlns:a16="http://schemas.microsoft.com/office/drawing/2014/main" id="{6AB3D8B6-363E-CAE2-F3AF-C2C8C341702E}"/>
              </a:ext>
            </a:extLst>
          </p:cNvPr>
          <p:cNvSpPr/>
          <p:nvPr/>
        </p:nvSpPr>
        <p:spPr>
          <a:xfrm>
            <a:off x="6796920" y="3036390"/>
            <a:ext cx="226032" cy="2260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1" name="Star: 5 Points 60">
            <a:extLst>
              <a:ext uri="{FF2B5EF4-FFF2-40B4-BE49-F238E27FC236}">
                <a16:creationId xmlns:a16="http://schemas.microsoft.com/office/drawing/2014/main" id="{FE39B49B-B0EC-3FA6-C8B7-4209211055B2}"/>
              </a:ext>
            </a:extLst>
          </p:cNvPr>
          <p:cNvSpPr/>
          <p:nvPr/>
        </p:nvSpPr>
        <p:spPr>
          <a:xfrm>
            <a:off x="5614005" y="2843583"/>
            <a:ext cx="226032" cy="2260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2" name="Speech Bubble: Rectangle 61">
            <a:extLst>
              <a:ext uri="{FF2B5EF4-FFF2-40B4-BE49-F238E27FC236}">
                <a16:creationId xmlns:a16="http://schemas.microsoft.com/office/drawing/2014/main" id="{1BFA5216-3907-0AE7-62FD-5EF4028D03F5}"/>
              </a:ext>
            </a:extLst>
          </p:cNvPr>
          <p:cNvSpPr/>
          <p:nvPr/>
        </p:nvSpPr>
        <p:spPr>
          <a:xfrm>
            <a:off x="4721048" y="1957276"/>
            <a:ext cx="1884342" cy="1079114"/>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California</a:t>
            </a:r>
          </a:p>
          <a:p>
            <a:pPr algn="ctr"/>
            <a:r>
              <a:rPr lang="en-US" sz="1050"/>
              <a:t>Eliminates new gas system subsidies starting July 2023</a:t>
            </a:r>
          </a:p>
          <a:p>
            <a:pPr algn="ctr"/>
            <a:endParaRPr lang="en-US" sz="1050"/>
          </a:p>
          <a:p>
            <a:pPr algn="ctr"/>
            <a:r>
              <a:rPr lang="en-US" sz="1050"/>
              <a:t>Bans gas water and space heating appliance sales in 2030</a:t>
            </a:r>
          </a:p>
        </p:txBody>
      </p:sp>
      <p:sp>
        <p:nvSpPr>
          <p:cNvPr id="63" name="Star: 5 Points 62">
            <a:extLst>
              <a:ext uri="{FF2B5EF4-FFF2-40B4-BE49-F238E27FC236}">
                <a16:creationId xmlns:a16="http://schemas.microsoft.com/office/drawing/2014/main" id="{AC95F769-A613-1D0E-1DCF-CCE08BC81FBA}"/>
              </a:ext>
            </a:extLst>
          </p:cNvPr>
          <p:cNvSpPr/>
          <p:nvPr/>
        </p:nvSpPr>
        <p:spPr>
          <a:xfrm>
            <a:off x="5141191" y="3051194"/>
            <a:ext cx="226032" cy="2260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4" name="Star: 5 Points 63">
            <a:extLst>
              <a:ext uri="{FF2B5EF4-FFF2-40B4-BE49-F238E27FC236}">
                <a16:creationId xmlns:a16="http://schemas.microsoft.com/office/drawing/2014/main" id="{DF4CE260-B4FE-B642-8D2F-A523F92EDF80}"/>
              </a:ext>
            </a:extLst>
          </p:cNvPr>
          <p:cNvSpPr/>
          <p:nvPr/>
        </p:nvSpPr>
        <p:spPr>
          <a:xfrm>
            <a:off x="8681262" y="2894188"/>
            <a:ext cx="226032" cy="2260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91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subTnLst>
                                    <p:set>
                                      <p:cBhvr override="childStyle">
                                        <p:cTn dur="1" fill="hold" display="0" masterRel="nextClick" afterEffect="1"/>
                                        <p:tgtEl>
                                          <p:spTgt spid="54"/>
                                        </p:tgtEl>
                                        <p:attrNameLst>
                                          <p:attrName>style.visibility</p:attrName>
                                        </p:attrNameLst>
                                      </p:cBhvr>
                                      <p:to>
                                        <p:strVal val="hidden"/>
                                      </p:to>
                                    </p:set>
                                  </p:subTnLst>
                                </p:cTn>
                              </p:par>
                              <p:par>
                                <p:cTn id="8" presetID="1" presetClass="entr" presetSubtype="0"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par>
                                <p:cTn id="22" presetID="1" presetClass="entr" presetSubtype="0"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par>
                                <p:cTn id="36" presetID="1"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par>
                                <p:cTn id="50" presetID="1" presetClass="entr"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2E04-45C1-1641-ACEB-FBC41F1E8189}"/>
              </a:ext>
            </a:extLst>
          </p:cNvPr>
          <p:cNvSpPr>
            <a:spLocks noGrp="1"/>
          </p:cNvSpPr>
          <p:nvPr>
            <p:ph type="title"/>
          </p:nvPr>
        </p:nvSpPr>
        <p:spPr/>
        <p:txBody>
          <a:bodyPr/>
          <a:lstStyle/>
          <a:p>
            <a:r>
              <a:rPr lang="en-US" dirty="0"/>
              <a:t>New York State </a:t>
            </a:r>
            <a:r>
              <a:rPr lang="en-US" sz="2800" dirty="0"/>
              <a:t>– CLCPA</a:t>
            </a:r>
            <a:r>
              <a:rPr lang="en-US" dirty="0"/>
              <a:t> </a:t>
            </a:r>
          </a:p>
        </p:txBody>
      </p:sp>
      <p:sp>
        <p:nvSpPr>
          <p:cNvPr id="3" name="Text Placeholder 2">
            <a:extLst>
              <a:ext uri="{FF2B5EF4-FFF2-40B4-BE49-F238E27FC236}">
                <a16:creationId xmlns:a16="http://schemas.microsoft.com/office/drawing/2014/main" id="{D9E0C4F4-0A2C-4E26-D111-D34DEEDE3BB8}"/>
              </a:ext>
            </a:extLst>
          </p:cNvPr>
          <p:cNvSpPr>
            <a:spLocks noGrp="1"/>
          </p:cNvSpPr>
          <p:nvPr>
            <p:ph type="body" sz="quarter" idx="10"/>
          </p:nvPr>
        </p:nvSpPr>
        <p:spPr>
          <a:xfrm>
            <a:off x="306981" y="1351807"/>
            <a:ext cx="7113150" cy="2077193"/>
          </a:xfrm>
        </p:spPr>
        <p:txBody>
          <a:bodyPr/>
          <a:lstStyle/>
          <a:p>
            <a:r>
              <a:rPr lang="en-US" altLang="en-US" sz="2800" dirty="0">
                <a:ea typeface="Source Sans Pro" panose="020B0503030403020204" pitchFamily="34" charset="0"/>
              </a:rPr>
              <a:t>Climate Leadership and Community Protection Act (2019)</a:t>
            </a:r>
          </a:p>
          <a:p>
            <a:r>
              <a:rPr lang="en-US" altLang="en-US" dirty="0"/>
              <a:t>Amongst the nation’s most aggressive climate and clean energy laws</a:t>
            </a:r>
          </a:p>
          <a:p>
            <a:r>
              <a:rPr lang="en-US" altLang="en-US" dirty="0"/>
              <a:t>Regulations expected by Jan 1, 2024</a:t>
            </a:r>
          </a:p>
          <a:p>
            <a:endParaRPr lang="en-US" altLang="en-US" dirty="0">
              <a:latin typeface="Source Sans Pro" panose="020B0503030403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593E305F-0C9B-0181-D138-2DD0C8267CA5}"/>
              </a:ext>
            </a:extLst>
          </p:cNvPr>
          <p:cNvPicPr>
            <a:picLocks noChangeAspect="1"/>
          </p:cNvPicPr>
          <p:nvPr/>
        </p:nvPicPr>
        <p:blipFill>
          <a:blip r:embed="rId3"/>
          <a:stretch>
            <a:fillRect/>
          </a:stretch>
        </p:blipFill>
        <p:spPr>
          <a:xfrm>
            <a:off x="6822538" y="214043"/>
            <a:ext cx="5274522" cy="5551673"/>
          </a:xfrm>
          <a:prstGeom prst="rect">
            <a:avLst/>
          </a:prstGeom>
        </p:spPr>
      </p:pic>
      <p:sp>
        <p:nvSpPr>
          <p:cNvPr id="6" name="TextBox 5">
            <a:extLst>
              <a:ext uri="{FF2B5EF4-FFF2-40B4-BE49-F238E27FC236}">
                <a16:creationId xmlns:a16="http://schemas.microsoft.com/office/drawing/2014/main" id="{EE753D76-2AE3-EB90-6BEC-62F37489D7CE}"/>
              </a:ext>
            </a:extLst>
          </p:cNvPr>
          <p:cNvSpPr txBox="1"/>
          <p:nvPr/>
        </p:nvSpPr>
        <p:spPr>
          <a:xfrm>
            <a:off x="5207926" y="5183028"/>
            <a:ext cx="4059862" cy="323165"/>
          </a:xfrm>
          <a:prstGeom prst="rect">
            <a:avLst/>
          </a:prstGeom>
          <a:noFill/>
        </p:spPr>
        <p:txBody>
          <a:bodyPr wrap="square" rtlCol="0">
            <a:spAutoFit/>
          </a:bodyPr>
          <a:lstStyle/>
          <a:p>
            <a:r>
              <a:rPr lang="en-US" sz="1500" b="1" dirty="0">
                <a:solidFill>
                  <a:srgbClr val="5E5E5E"/>
                </a:solidFill>
                <a:latin typeface="Arial" panose="020B0604020202020204" pitchFamily="34" charset="0"/>
                <a:cs typeface="Arial" panose="020B0604020202020204" pitchFamily="34" charset="0"/>
              </a:rPr>
              <a:t>Baseline Year for Comparison: 1990</a:t>
            </a:r>
          </a:p>
        </p:txBody>
      </p:sp>
      <p:sp>
        <p:nvSpPr>
          <p:cNvPr id="8" name="Text Placeholder 2">
            <a:extLst>
              <a:ext uri="{FF2B5EF4-FFF2-40B4-BE49-F238E27FC236}">
                <a16:creationId xmlns:a16="http://schemas.microsoft.com/office/drawing/2014/main" id="{1E6C87E3-3EBD-DF7C-8164-252540A41B2B}"/>
              </a:ext>
            </a:extLst>
          </p:cNvPr>
          <p:cNvSpPr txBox="1">
            <a:spLocks/>
          </p:cNvSpPr>
          <p:nvPr/>
        </p:nvSpPr>
        <p:spPr>
          <a:xfrm>
            <a:off x="5207926" y="5479172"/>
            <a:ext cx="4271223"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5E5E5E"/>
                </a:solidFill>
              </a:rPr>
              <a:t>Source: An Introduction to the NY Climate Leadership and Community Protection Act Draft Scoping Plan | Wendel (wendelcompanies.com)</a:t>
            </a:r>
          </a:p>
          <a:p>
            <a:pPr marL="0" indent="0">
              <a:buNone/>
            </a:pPr>
            <a:r>
              <a:rPr lang="en-US" sz="1000" dirty="0">
                <a:solidFill>
                  <a:srgbClr val="808080"/>
                </a:solidFill>
              </a:rPr>
              <a:t>)</a:t>
            </a:r>
          </a:p>
        </p:txBody>
      </p:sp>
      <p:pic>
        <p:nvPicPr>
          <p:cNvPr id="11" name="Picture 10" descr="A picture containing diagram&#10;&#10;Description automatically generated">
            <a:extLst>
              <a:ext uri="{FF2B5EF4-FFF2-40B4-BE49-F238E27FC236}">
                <a16:creationId xmlns:a16="http://schemas.microsoft.com/office/drawing/2014/main" id="{25146896-CED3-E811-3661-D73AD44FA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159" y="3595111"/>
            <a:ext cx="3161653" cy="2104396"/>
          </a:xfrm>
          <a:prstGeom prst="rect">
            <a:avLst/>
          </a:prstGeom>
        </p:spPr>
      </p:pic>
      <p:sp>
        <p:nvSpPr>
          <p:cNvPr id="7" name="Text Placeholder 2">
            <a:extLst>
              <a:ext uri="{FF2B5EF4-FFF2-40B4-BE49-F238E27FC236}">
                <a16:creationId xmlns:a16="http://schemas.microsoft.com/office/drawing/2014/main" id="{95460253-6C5D-B6B5-4E7A-8397B36C52B6}"/>
              </a:ext>
            </a:extLst>
          </p:cNvPr>
          <p:cNvSpPr txBox="1">
            <a:spLocks/>
          </p:cNvSpPr>
          <p:nvPr/>
        </p:nvSpPr>
        <p:spPr>
          <a:xfrm>
            <a:off x="300490" y="5579074"/>
            <a:ext cx="4444633"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5E5E5E"/>
                </a:solidFill>
              </a:rPr>
              <a:t>Source: https://www.edisonenergy.com/blog/new-york-energy-series-intro/</a:t>
            </a:r>
          </a:p>
        </p:txBody>
      </p:sp>
    </p:spTree>
    <p:extLst>
      <p:ext uri="{BB962C8B-B14F-4D97-AF65-F5344CB8AC3E}">
        <p14:creationId xmlns:p14="http://schemas.microsoft.com/office/powerpoint/2010/main" val="191421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32476-5B97-DE74-5192-C78DD2F51B5B}"/>
              </a:ext>
            </a:extLst>
          </p:cNvPr>
          <p:cNvSpPr>
            <a:spLocks noGrp="1"/>
          </p:cNvSpPr>
          <p:nvPr>
            <p:ph type="title"/>
          </p:nvPr>
        </p:nvSpPr>
        <p:spPr/>
        <p:txBody>
          <a:bodyPr/>
          <a:lstStyle/>
          <a:p>
            <a:r>
              <a:rPr lang="en-US" dirty="0"/>
              <a:t>New York City laws</a:t>
            </a:r>
          </a:p>
        </p:txBody>
      </p:sp>
      <p:grpSp>
        <p:nvGrpSpPr>
          <p:cNvPr id="4" name="Group 3">
            <a:extLst>
              <a:ext uri="{FF2B5EF4-FFF2-40B4-BE49-F238E27FC236}">
                <a16:creationId xmlns:a16="http://schemas.microsoft.com/office/drawing/2014/main" id="{2300E90F-D7B3-24BC-465E-51AFC8021A81}"/>
              </a:ext>
            </a:extLst>
          </p:cNvPr>
          <p:cNvGrpSpPr/>
          <p:nvPr/>
        </p:nvGrpSpPr>
        <p:grpSpPr>
          <a:xfrm>
            <a:off x="387662" y="1083537"/>
            <a:ext cx="11430268" cy="4591108"/>
            <a:chOff x="839787" y="1482637"/>
            <a:chExt cx="11430268" cy="4591108"/>
          </a:xfrm>
        </p:grpSpPr>
        <p:sp>
          <p:nvSpPr>
            <p:cNvPr id="5" name="Rectangle: Rounded Corners 4">
              <a:extLst>
                <a:ext uri="{FF2B5EF4-FFF2-40B4-BE49-F238E27FC236}">
                  <a16:creationId xmlns:a16="http://schemas.microsoft.com/office/drawing/2014/main" id="{CD7B0611-5623-B2A2-D828-B3D382F98D18}"/>
                </a:ext>
              </a:extLst>
            </p:cNvPr>
            <p:cNvSpPr/>
            <p:nvPr/>
          </p:nvSpPr>
          <p:spPr>
            <a:xfrm>
              <a:off x="839787" y="1571211"/>
              <a:ext cx="1921047" cy="527429"/>
            </a:xfrm>
            <a:prstGeom prst="round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Source Sans Pro" panose="020B0503030403020204" pitchFamily="34" charset="0"/>
                  <a:cs typeface="Arial" panose="020B0604020202020204" pitchFamily="34" charset="0"/>
                </a:rPr>
                <a:t>Local Law 97</a:t>
              </a:r>
            </a:p>
          </p:txBody>
        </p:sp>
        <p:sp>
          <p:nvSpPr>
            <p:cNvPr id="6" name="Rectangle: Rounded Corners 5">
              <a:extLst>
                <a:ext uri="{FF2B5EF4-FFF2-40B4-BE49-F238E27FC236}">
                  <a16:creationId xmlns:a16="http://schemas.microsoft.com/office/drawing/2014/main" id="{CF1113F8-46BD-7CC9-E5C5-ECC9A63C8719}"/>
                </a:ext>
              </a:extLst>
            </p:cNvPr>
            <p:cNvSpPr/>
            <p:nvPr/>
          </p:nvSpPr>
          <p:spPr>
            <a:xfrm>
              <a:off x="839788" y="3543519"/>
              <a:ext cx="1921046" cy="728637"/>
            </a:xfrm>
            <a:prstGeom prst="round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Source Sans Pro" panose="020B0503030403020204" pitchFamily="34" charset="0"/>
                  <a:cs typeface="Arial" panose="020B0604020202020204" pitchFamily="34" charset="0"/>
                </a:rPr>
                <a:t>Local Law 92</a:t>
              </a:r>
            </a:p>
            <a:p>
              <a:pPr algn="ctr"/>
              <a:r>
                <a:rPr lang="en-US" b="1" dirty="0">
                  <a:latin typeface="Arial" panose="020B0604020202020204" pitchFamily="34" charset="0"/>
                  <a:ea typeface="Source Sans Pro" panose="020B0503030403020204" pitchFamily="34" charset="0"/>
                  <a:cs typeface="Arial" panose="020B0604020202020204" pitchFamily="34" charset="0"/>
                </a:rPr>
                <a:t>Local Law 94</a:t>
              </a:r>
            </a:p>
          </p:txBody>
        </p:sp>
        <p:sp>
          <p:nvSpPr>
            <p:cNvPr id="7" name="Rectangle: Rounded Corners 6">
              <a:extLst>
                <a:ext uri="{FF2B5EF4-FFF2-40B4-BE49-F238E27FC236}">
                  <a16:creationId xmlns:a16="http://schemas.microsoft.com/office/drawing/2014/main" id="{F1312C97-EC1D-D9AB-AEEA-B78801EF7D03}"/>
                </a:ext>
              </a:extLst>
            </p:cNvPr>
            <p:cNvSpPr/>
            <p:nvPr/>
          </p:nvSpPr>
          <p:spPr>
            <a:xfrm>
              <a:off x="839788" y="5530471"/>
              <a:ext cx="1921046" cy="527429"/>
            </a:xfrm>
            <a:prstGeom prst="roundRect">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ea typeface="Source Sans Pro" panose="020B0503030403020204" pitchFamily="34" charset="0"/>
                  <a:cs typeface="Arial" panose="020B0604020202020204" pitchFamily="34" charset="0"/>
                </a:rPr>
                <a:t>Local Law 154</a:t>
              </a:r>
            </a:p>
          </p:txBody>
        </p:sp>
        <p:sp>
          <p:nvSpPr>
            <p:cNvPr id="8" name="Rectangle: Rounded Corners 7">
              <a:extLst>
                <a:ext uri="{FF2B5EF4-FFF2-40B4-BE49-F238E27FC236}">
                  <a16:creationId xmlns:a16="http://schemas.microsoft.com/office/drawing/2014/main" id="{F9AD4E6E-A7E3-9A91-21DE-60436A72AD8D}"/>
                </a:ext>
              </a:extLst>
            </p:cNvPr>
            <p:cNvSpPr/>
            <p:nvPr/>
          </p:nvSpPr>
          <p:spPr>
            <a:xfrm>
              <a:off x="3408904" y="1482637"/>
              <a:ext cx="8837069" cy="1841084"/>
            </a:xfrm>
            <a:prstGeom prst="roundRect">
              <a:avLst/>
            </a:prstGeom>
            <a:solidFill>
              <a:srgbClr val="5E5E5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chemeClr val="accent1"/>
                </a:buClr>
                <a:buSzPct val="80000"/>
              </a:pPr>
              <a:r>
                <a:rPr lang="en-US" dirty="0">
                  <a:solidFill>
                    <a:srgbClr val="5E5E5E"/>
                  </a:solidFill>
                  <a:latin typeface="Source Sans Pro" panose="020B0503030403020204" pitchFamily="34" charset="0"/>
                  <a:ea typeface="Source Sans Pro" panose="020B0503030403020204" pitchFamily="34" charset="0"/>
                </a:rPr>
                <a:t>  </a:t>
              </a: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Penalties for exceeding building carbon emission limits</a:t>
              </a:r>
            </a:p>
            <a:p>
              <a:pPr>
                <a:lnSpc>
                  <a:spcPct val="150000"/>
                </a:lnSpc>
                <a:buClr>
                  <a:schemeClr val="accent1"/>
                </a:buClr>
                <a:buSzPct val="80000"/>
              </a:pP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  Emission limits defined for 2024-2029 and 2030-2034</a:t>
              </a:r>
            </a:p>
            <a:p>
              <a:pPr>
                <a:lnSpc>
                  <a:spcPct val="150000"/>
                </a:lnSpc>
                <a:buClr>
                  <a:schemeClr val="accent1"/>
                </a:buClr>
                <a:buSzPct val="80000"/>
              </a:pP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  Applicable to buildings 25,000 SF and above</a:t>
              </a:r>
            </a:p>
            <a:p>
              <a:pPr>
                <a:lnSpc>
                  <a:spcPct val="150000"/>
                </a:lnSpc>
                <a:buClr>
                  <a:schemeClr val="accent1"/>
                </a:buClr>
                <a:buSzPct val="80000"/>
              </a:pPr>
              <a:r>
                <a:rPr lang="en-US" sz="1800" dirty="0">
                  <a:solidFill>
                    <a:srgbClr val="5E5E5E"/>
                  </a:solidFill>
                  <a:latin typeface="Arial" panose="020B0604020202020204" pitchFamily="34" charset="0"/>
                  <a:ea typeface="Source Sans Pro" panose="020B0503030403020204" pitchFamily="34" charset="0"/>
                  <a:cs typeface="Arial" panose="020B0604020202020204" pitchFamily="34" charset="0"/>
                </a:rPr>
                <a:t>  Penalties targeting </a:t>
              </a: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w</a:t>
              </a:r>
              <a:r>
                <a:rPr lang="en-US" sz="1800" dirty="0">
                  <a:solidFill>
                    <a:srgbClr val="5E5E5E"/>
                  </a:solidFill>
                  <a:latin typeface="Arial" panose="020B0604020202020204" pitchFamily="34" charset="0"/>
                  <a:ea typeface="Source Sans Pro" panose="020B0503030403020204" pitchFamily="34" charset="0"/>
                  <a:cs typeface="Arial" panose="020B0604020202020204" pitchFamily="34" charset="0"/>
                </a:rPr>
                <a:t>orst 20% from 2024, and wo</a:t>
              </a: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rst 70% from 2030</a:t>
              </a:r>
              <a:endParaRPr lang="en-US" sz="1800" dirty="0">
                <a:solidFill>
                  <a:srgbClr val="5E5E5E"/>
                </a:solidFill>
                <a:latin typeface="Arial" panose="020B0604020202020204" pitchFamily="34" charset="0"/>
                <a:ea typeface="Source Sans Pro" panose="020B0503030403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05D9A10-C77D-2948-F624-D7396539FE03}"/>
                </a:ext>
              </a:extLst>
            </p:cNvPr>
            <p:cNvSpPr/>
            <p:nvPr/>
          </p:nvSpPr>
          <p:spPr>
            <a:xfrm>
              <a:off x="3408903" y="3543517"/>
              <a:ext cx="8861152" cy="1841083"/>
            </a:xfrm>
            <a:prstGeom prst="roundRect">
              <a:avLst/>
            </a:prstGeom>
            <a:solidFill>
              <a:srgbClr val="5E5E5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chemeClr val="accent1"/>
                </a:buClr>
                <a:buSzPct val="80000"/>
              </a:pPr>
              <a:r>
                <a:rPr lang="en-US" dirty="0">
                  <a:solidFill>
                    <a:schemeClr val="bg2"/>
                  </a:solidFill>
                  <a:latin typeface="Arial" panose="020B0604020202020204" pitchFamily="34" charset="0"/>
                  <a:ea typeface="Source Sans Pro" panose="020B0503030403020204" pitchFamily="34" charset="0"/>
                  <a:cs typeface="Arial" panose="020B0604020202020204" pitchFamily="34" charset="0"/>
                </a:rPr>
                <a:t>  </a:t>
              </a: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Buildings must cover available roof area with solar PV and/or green roof</a:t>
              </a:r>
            </a:p>
            <a:p>
              <a:pPr>
                <a:lnSpc>
                  <a:spcPct val="150000"/>
                </a:lnSpc>
                <a:buClr>
                  <a:schemeClr val="accent1"/>
                </a:buClr>
                <a:buSzPct val="80000"/>
              </a:pP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  Must install green roof if solar not feasible, and vice versa</a:t>
              </a:r>
            </a:p>
            <a:p>
              <a:pPr>
                <a:lnSpc>
                  <a:spcPct val="150000"/>
                </a:lnSpc>
                <a:buClr>
                  <a:schemeClr val="accent1"/>
                </a:buClr>
                <a:buSzPct val="80000"/>
              </a:pP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  In effect immediately for new construction and existing roof extensions</a:t>
              </a:r>
            </a:p>
            <a:p>
              <a:pPr>
                <a:lnSpc>
                  <a:spcPct val="150000"/>
                </a:lnSpc>
                <a:buClr>
                  <a:schemeClr val="accent1"/>
                </a:buClr>
                <a:buSzPct val="80000"/>
              </a:pP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  Trigger for existing buildings – replacement of entire roof assembly</a:t>
              </a:r>
            </a:p>
          </p:txBody>
        </p:sp>
        <p:sp>
          <p:nvSpPr>
            <p:cNvPr id="10" name="Rectangle: Rounded Corners 9">
              <a:extLst>
                <a:ext uri="{FF2B5EF4-FFF2-40B4-BE49-F238E27FC236}">
                  <a16:creationId xmlns:a16="http://schemas.microsoft.com/office/drawing/2014/main" id="{600E5D6D-5003-858A-A53E-8A219862AE4C}"/>
                </a:ext>
              </a:extLst>
            </p:cNvPr>
            <p:cNvSpPr/>
            <p:nvPr/>
          </p:nvSpPr>
          <p:spPr>
            <a:xfrm>
              <a:off x="3408903" y="5546316"/>
              <a:ext cx="8837070" cy="527429"/>
            </a:xfrm>
            <a:prstGeom prst="roundRect">
              <a:avLst/>
            </a:prstGeom>
            <a:solidFill>
              <a:srgbClr val="5E5E5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
                <a:buClr>
                  <a:schemeClr val="accent1"/>
                </a:buClr>
                <a:buSzPct val="80000"/>
              </a:pPr>
              <a:r>
                <a:rPr lang="en-US" sz="1800" dirty="0">
                  <a:solidFill>
                    <a:srgbClr val="5E5E5E"/>
                  </a:solidFill>
                  <a:latin typeface="Arial" panose="020B0604020202020204" pitchFamily="34" charset="0"/>
                  <a:ea typeface="Source Sans Pro" panose="020B0503030403020204" pitchFamily="34" charset="0"/>
                  <a:cs typeface="Arial" panose="020B0604020202020204" pitchFamily="34" charset="0"/>
                </a:rPr>
                <a:t>  </a:t>
              </a: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Prohibits</a:t>
              </a:r>
              <a:r>
                <a:rPr lang="en-US" sz="1800" dirty="0">
                  <a:solidFill>
                    <a:srgbClr val="5E5E5E"/>
                  </a:solidFill>
                  <a:latin typeface="Arial" panose="020B0604020202020204" pitchFamily="34" charset="0"/>
                  <a:ea typeface="Source Sans Pro" panose="020B0503030403020204" pitchFamily="34" charset="0"/>
                  <a:cs typeface="Arial" panose="020B0604020202020204" pitchFamily="34" charset="0"/>
                </a:rPr>
                <a:t> fossil </a:t>
              </a: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f</a:t>
              </a:r>
              <a:r>
                <a:rPr lang="en-US" sz="1800" dirty="0">
                  <a:solidFill>
                    <a:srgbClr val="5E5E5E"/>
                  </a:solidFill>
                  <a:latin typeface="Arial" panose="020B0604020202020204" pitchFamily="34" charset="0"/>
                  <a:ea typeface="Source Sans Pro" panose="020B0503030403020204" pitchFamily="34" charset="0"/>
                  <a:cs typeface="Arial" panose="020B0604020202020204" pitchFamily="34" charset="0"/>
                </a:rPr>
                <a:t>uel </a:t>
              </a: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s</a:t>
              </a:r>
              <a:r>
                <a:rPr lang="en-US" sz="1800" dirty="0">
                  <a:solidFill>
                    <a:srgbClr val="5E5E5E"/>
                  </a:solidFill>
                  <a:latin typeface="Arial" panose="020B0604020202020204" pitchFamily="34" charset="0"/>
                  <a:ea typeface="Source Sans Pro" panose="020B0503030403020204" pitchFamily="34" charset="0"/>
                  <a:cs typeface="Arial" panose="020B0604020202020204" pitchFamily="34" charset="0"/>
                </a:rPr>
                <a:t>ystems in new </a:t>
              </a: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b</a:t>
              </a:r>
              <a:r>
                <a:rPr lang="en-US" sz="1800" dirty="0">
                  <a:solidFill>
                    <a:srgbClr val="5E5E5E"/>
                  </a:solidFill>
                  <a:latin typeface="Arial" panose="020B0604020202020204" pitchFamily="34" charset="0"/>
                  <a:ea typeface="Source Sans Pro" panose="020B0503030403020204" pitchFamily="34" charset="0"/>
                  <a:cs typeface="Arial" panose="020B0604020202020204" pitchFamily="34" charset="0"/>
                </a:rPr>
                <a:t>uildings and gut </a:t>
              </a:r>
              <a:r>
                <a:rPr lang="en-US" dirty="0">
                  <a:solidFill>
                    <a:srgbClr val="5E5E5E"/>
                  </a:solidFill>
                  <a:latin typeface="Arial" panose="020B0604020202020204" pitchFamily="34" charset="0"/>
                  <a:ea typeface="Source Sans Pro" panose="020B0503030403020204" pitchFamily="34" charset="0"/>
                  <a:cs typeface="Arial" panose="020B0604020202020204" pitchFamily="34" charset="0"/>
                </a:rPr>
                <a:t>r</a:t>
              </a:r>
              <a:r>
                <a:rPr lang="en-US" sz="1800" dirty="0">
                  <a:solidFill>
                    <a:srgbClr val="5E5E5E"/>
                  </a:solidFill>
                  <a:latin typeface="Arial" panose="020B0604020202020204" pitchFamily="34" charset="0"/>
                  <a:ea typeface="Source Sans Pro" panose="020B0503030403020204" pitchFamily="34" charset="0"/>
                  <a:cs typeface="Arial" panose="020B0604020202020204" pitchFamily="34" charset="0"/>
                </a:rPr>
                <a:t>enovations</a:t>
              </a:r>
            </a:p>
          </p:txBody>
        </p:sp>
        <p:grpSp>
          <p:nvGrpSpPr>
            <p:cNvPr id="11" name="Group 10">
              <a:extLst>
                <a:ext uri="{FF2B5EF4-FFF2-40B4-BE49-F238E27FC236}">
                  <a16:creationId xmlns:a16="http://schemas.microsoft.com/office/drawing/2014/main" id="{6F36B8E9-4229-4E23-1445-ED2F1DC5E432}"/>
                </a:ext>
              </a:extLst>
            </p:cNvPr>
            <p:cNvGrpSpPr/>
            <p:nvPr/>
          </p:nvGrpSpPr>
          <p:grpSpPr>
            <a:xfrm>
              <a:off x="2760834" y="1759171"/>
              <a:ext cx="721956" cy="147771"/>
              <a:chOff x="2760834" y="1759171"/>
              <a:chExt cx="721956" cy="147771"/>
            </a:xfrm>
          </p:grpSpPr>
          <p:cxnSp>
            <p:nvCxnSpPr>
              <p:cNvPr id="18" name="Straight Connector 17">
                <a:extLst>
                  <a:ext uri="{FF2B5EF4-FFF2-40B4-BE49-F238E27FC236}">
                    <a16:creationId xmlns:a16="http://schemas.microsoft.com/office/drawing/2014/main" id="{D22987FF-8B7C-AA96-BB99-DF476B3B3133}"/>
                  </a:ext>
                </a:extLst>
              </p:cNvPr>
              <p:cNvCxnSpPr>
                <a:cxnSpLocks/>
                <a:stCxn id="5" idx="3"/>
                <a:endCxn id="19" idx="2"/>
              </p:cNvCxnSpPr>
              <p:nvPr/>
            </p:nvCxnSpPr>
            <p:spPr>
              <a:xfrm flipV="1">
                <a:off x="2760834" y="1833057"/>
                <a:ext cx="574185" cy="1869"/>
              </a:xfrm>
              <a:prstGeom prst="line">
                <a:avLst/>
              </a:prstGeom>
              <a:ln w="12700">
                <a:solidFill>
                  <a:srgbClr val="9ACC5B"/>
                </a:solidFill>
                <a:prstDash val="dash"/>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6397B32-1D89-20C1-F5CB-CE8117DE7F2E}"/>
                  </a:ext>
                </a:extLst>
              </p:cNvPr>
              <p:cNvSpPr/>
              <p:nvPr/>
            </p:nvSpPr>
            <p:spPr>
              <a:xfrm>
                <a:off x="3335019" y="1759171"/>
                <a:ext cx="147771" cy="147771"/>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00578170-228B-049A-63AE-07485558B133}"/>
                </a:ext>
              </a:extLst>
            </p:cNvPr>
            <p:cNvGrpSpPr/>
            <p:nvPr/>
          </p:nvGrpSpPr>
          <p:grpSpPr>
            <a:xfrm>
              <a:off x="2476321" y="3765320"/>
              <a:ext cx="1002490" cy="147771"/>
              <a:chOff x="2469802" y="1783901"/>
              <a:chExt cx="1002490" cy="147771"/>
            </a:xfrm>
          </p:grpSpPr>
          <p:cxnSp>
            <p:nvCxnSpPr>
              <p:cNvPr id="16" name="Straight Connector 15">
                <a:extLst>
                  <a:ext uri="{FF2B5EF4-FFF2-40B4-BE49-F238E27FC236}">
                    <a16:creationId xmlns:a16="http://schemas.microsoft.com/office/drawing/2014/main" id="{D0FCB842-07A6-2CF0-838A-2E14A8FD2383}"/>
                  </a:ext>
                </a:extLst>
              </p:cNvPr>
              <p:cNvCxnSpPr>
                <a:cxnSpLocks/>
                <a:endCxn id="17" idx="2"/>
              </p:cNvCxnSpPr>
              <p:nvPr/>
            </p:nvCxnSpPr>
            <p:spPr>
              <a:xfrm>
                <a:off x="2469802" y="1844865"/>
                <a:ext cx="854719" cy="12922"/>
              </a:xfrm>
              <a:prstGeom prst="line">
                <a:avLst/>
              </a:prstGeom>
              <a:ln w="12700">
                <a:solidFill>
                  <a:srgbClr val="9ACC5B"/>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AB79A0AC-1710-66B1-E8AC-13B24ED4FDA2}"/>
                  </a:ext>
                </a:extLst>
              </p:cNvPr>
              <p:cNvSpPr/>
              <p:nvPr/>
            </p:nvSpPr>
            <p:spPr>
              <a:xfrm>
                <a:off x="3324521" y="1783901"/>
                <a:ext cx="147771" cy="147771"/>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75DC06FA-AEE9-3F31-3CB3-8889D8282558}"/>
                </a:ext>
              </a:extLst>
            </p:cNvPr>
            <p:cNvGrpSpPr/>
            <p:nvPr/>
          </p:nvGrpSpPr>
          <p:grpSpPr>
            <a:xfrm>
              <a:off x="2476450" y="5736144"/>
              <a:ext cx="1002360" cy="147771"/>
              <a:chOff x="2469802" y="1792434"/>
              <a:chExt cx="1002360" cy="147771"/>
            </a:xfrm>
          </p:grpSpPr>
          <p:cxnSp>
            <p:nvCxnSpPr>
              <p:cNvPr id="14" name="Straight Connector 13">
                <a:extLst>
                  <a:ext uri="{FF2B5EF4-FFF2-40B4-BE49-F238E27FC236}">
                    <a16:creationId xmlns:a16="http://schemas.microsoft.com/office/drawing/2014/main" id="{5875BF96-2E44-FD5B-8B16-089A576C6126}"/>
                  </a:ext>
                </a:extLst>
              </p:cNvPr>
              <p:cNvCxnSpPr>
                <a:cxnSpLocks/>
                <a:endCxn id="15" idx="2"/>
              </p:cNvCxnSpPr>
              <p:nvPr/>
            </p:nvCxnSpPr>
            <p:spPr>
              <a:xfrm>
                <a:off x="2469802" y="1844865"/>
                <a:ext cx="854589" cy="21455"/>
              </a:xfrm>
              <a:prstGeom prst="line">
                <a:avLst/>
              </a:prstGeom>
              <a:ln w="12700">
                <a:solidFill>
                  <a:srgbClr val="9ACC5B"/>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8100C1E8-C6C1-0D26-39DB-0EDB763FF664}"/>
                  </a:ext>
                </a:extLst>
              </p:cNvPr>
              <p:cNvSpPr/>
              <p:nvPr/>
            </p:nvSpPr>
            <p:spPr>
              <a:xfrm>
                <a:off x="3324391" y="1792434"/>
                <a:ext cx="147771" cy="147771"/>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73302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F759-DF03-E5DA-196A-7838A39ADBDC}"/>
              </a:ext>
            </a:extLst>
          </p:cNvPr>
          <p:cNvSpPr>
            <a:spLocks noGrp="1"/>
          </p:cNvSpPr>
          <p:nvPr>
            <p:ph type="title"/>
          </p:nvPr>
        </p:nvSpPr>
        <p:spPr/>
        <p:txBody>
          <a:bodyPr/>
          <a:lstStyle/>
          <a:p>
            <a:r>
              <a:rPr lang="en-US" dirty="0"/>
              <a:t>New Jersey – GWRA</a:t>
            </a:r>
          </a:p>
        </p:txBody>
      </p:sp>
      <p:sp>
        <p:nvSpPr>
          <p:cNvPr id="3" name="Text Placeholder 2">
            <a:extLst>
              <a:ext uri="{FF2B5EF4-FFF2-40B4-BE49-F238E27FC236}">
                <a16:creationId xmlns:a16="http://schemas.microsoft.com/office/drawing/2014/main" id="{2F24805F-D4AC-2267-DFA1-8043F22CC255}"/>
              </a:ext>
            </a:extLst>
          </p:cNvPr>
          <p:cNvSpPr>
            <a:spLocks noGrp="1"/>
          </p:cNvSpPr>
          <p:nvPr>
            <p:ph type="body" sz="quarter" idx="10"/>
          </p:nvPr>
        </p:nvSpPr>
        <p:spPr>
          <a:xfrm>
            <a:off x="306980" y="1351807"/>
            <a:ext cx="8172002" cy="4251325"/>
          </a:xfrm>
        </p:spPr>
        <p:txBody>
          <a:bodyPr/>
          <a:lstStyle/>
          <a:p>
            <a:r>
              <a:rPr lang="en-US" altLang="en-US" dirty="0"/>
              <a:t>GWRA – Global Warming Response Act (2007) </a:t>
            </a:r>
          </a:p>
          <a:p>
            <a:pPr>
              <a:lnSpc>
                <a:spcPct val="100000"/>
              </a:lnSpc>
            </a:pPr>
            <a:r>
              <a:rPr lang="en-US" altLang="en-US" dirty="0"/>
              <a:t>Target – Reduce GHG emissions 80 percent from 2006 levels by 2050</a:t>
            </a:r>
          </a:p>
          <a:p>
            <a:pPr>
              <a:lnSpc>
                <a:spcPct val="100000"/>
              </a:lnSpc>
            </a:pPr>
            <a:r>
              <a:rPr lang="en-US" altLang="en-US" dirty="0"/>
              <a:t>2019 Energy Master Plan called for 100% Clean Energy by 2050</a:t>
            </a:r>
          </a:p>
          <a:p>
            <a:pPr>
              <a:lnSpc>
                <a:spcPct val="100000"/>
              </a:lnSpc>
            </a:pPr>
            <a:endParaRPr lang="en-US" altLang="en-US" dirty="0"/>
          </a:p>
          <a:p>
            <a:endParaRPr lang="en-US" dirty="0"/>
          </a:p>
        </p:txBody>
      </p:sp>
      <p:pic>
        <p:nvPicPr>
          <p:cNvPr id="4" name="Picture 3">
            <a:extLst>
              <a:ext uri="{FF2B5EF4-FFF2-40B4-BE49-F238E27FC236}">
                <a16:creationId xmlns:a16="http://schemas.microsoft.com/office/drawing/2014/main" id="{F04EED4A-DFD7-99E3-0B2F-B2A6F7F69047}"/>
              </a:ext>
            </a:extLst>
          </p:cNvPr>
          <p:cNvPicPr>
            <a:picLocks noChangeAspect="1"/>
          </p:cNvPicPr>
          <p:nvPr/>
        </p:nvPicPr>
        <p:blipFill>
          <a:blip r:embed="rId2"/>
          <a:stretch>
            <a:fillRect/>
          </a:stretch>
        </p:blipFill>
        <p:spPr>
          <a:xfrm>
            <a:off x="417818" y="3935157"/>
            <a:ext cx="3696984" cy="1667975"/>
          </a:xfrm>
          <a:prstGeom prst="rect">
            <a:avLst/>
          </a:prstGeom>
        </p:spPr>
      </p:pic>
      <p:pic>
        <p:nvPicPr>
          <p:cNvPr id="5" name="Picture 4">
            <a:extLst>
              <a:ext uri="{FF2B5EF4-FFF2-40B4-BE49-F238E27FC236}">
                <a16:creationId xmlns:a16="http://schemas.microsoft.com/office/drawing/2014/main" id="{E0AABC23-CA54-3D7D-6243-5A06C2BAA506}"/>
              </a:ext>
            </a:extLst>
          </p:cNvPr>
          <p:cNvPicPr>
            <a:picLocks noChangeAspect="1"/>
          </p:cNvPicPr>
          <p:nvPr/>
        </p:nvPicPr>
        <p:blipFill>
          <a:blip r:embed="rId3"/>
          <a:stretch>
            <a:fillRect/>
          </a:stretch>
        </p:blipFill>
        <p:spPr>
          <a:xfrm>
            <a:off x="9017995" y="790545"/>
            <a:ext cx="2867025" cy="4676775"/>
          </a:xfrm>
          <a:prstGeom prst="rect">
            <a:avLst/>
          </a:prstGeom>
        </p:spPr>
      </p:pic>
      <p:sp>
        <p:nvSpPr>
          <p:cNvPr id="6" name="Text Placeholder 2">
            <a:extLst>
              <a:ext uri="{FF2B5EF4-FFF2-40B4-BE49-F238E27FC236}">
                <a16:creationId xmlns:a16="http://schemas.microsoft.com/office/drawing/2014/main" id="{DC8FE5B4-D966-AF7C-CF96-3D1BDD012F1C}"/>
              </a:ext>
            </a:extLst>
          </p:cNvPr>
          <p:cNvSpPr txBox="1">
            <a:spLocks/>
          </p:cNvSpPr>
          <p:nvPr/>
        </p:nvSpPr>
        <p:spPr>
          <a:xfrm>
            <a:off x="306980" y="5609070"/>
            <a:ext cx="4763784"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5E5E5E"/>
                </a:solidFill>
              </a:rPr>
              <a:t>Source: </a:t>
            </a:r>
            <a:r>
              <a:rPr lang="en-US" sz="1000" dirty="0">
                <a:solidFill>
                  <a:srgbClr val="808080"/>
                </a:solidFill>
              </a:rPr>
              <a:t>2019 New Jersey Energy Master Plan – Pathway to 2050</a:t>
            </a:r>
          </a:p>
        </p:txBody>
      </p:sp>
      <p:sp>
        <p:nvSpPr>
          <p:cNvPr id="7" name="Text Placeholder 2">
            <a:extLst>
              <a:ext uri="{FF2B5EF4-FFF2-40B4-BE49-F238E27FC236}">
                <a16:creationId xmlns:a16="http://schemas.microsoft.com/office/drawing/2014/main" id="{D80C3C30-13E5-B6B3-65F3-F1A7699CD1F8}"/>
              </a:ext>
            </a:extLst>
          </p:cNvPr>
          <p:cNvSpPr txBox="1">
            <a:spLocks/>
          </p:cNvSpPr>
          <p:nvPr/>
        </p:nvSpPr>
        <p:spPr>
          <a:xfrm>
            <a:off x="8961263" y="5609070"/>
            <a:ext cx="4763784"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5E5E5E"/>
                </a:solidFill>
              </a:rPr>
              <a:t>Source: </a:t>
            </a:r>
            <a:r>
              <a:rPr lang="en-US" sz="1000" dirty="0">
                <a:solidFill>
                  <a:srgbClr val="808080"/>
                </a:solidFill>
              </a:rPr>
              <a:t>nj.gov</a:t>
            </a:r>
          </a:p>
        </p:txBody>
      </p:sp>
    </p:spTree>
    <p:extLst>
      <p:ext uri="{BB962C8B-B14F-4D97-AF65-F5344CB8AC3E}">
        <p14:creationId xmlns:p14="http://schemas.microsoft.com/office/powerpoint/2010/main" val="290655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13D1739-7579-47FC-BC24-D51306EF7425}"/>
              </a:ext>
            </a:extLst>
          </p:cNvPr>
          <p:cNvSpPr>
            <a:spLocks noGrp="1"/>
          </p:cNvSpPr>
          <p:nvPr>
            <p:ph type="body" sz="quarter" idx="15"/>
          </p:nvPr>
        </p:nvSpPr>
        <p:spPr>
          <a:xfrm>
            <a:off x="1745315" y="5430269"/>
            <a:ext cx="4296042" cy="573088"/>
          </a:xfrm>
        </p:spPr>
        <p:txBody>
          <a:bodyPr/>
          <a:lstStyle/>
          <a:p>
            <a:r>
              <a:rPr lang="en-US" sz="1000" dirty="0">
                <a:ea typeface="Carme"/>
                <a:cs typeface="Carme"/>
                <a:sym typeface="Carme"/>
              </a:rPr>
              <a:t>Source: Statewide emissions data from 2019 CARB GHG Inventory </a:t>
            </a:r>
          </a:p>
        </p:txBody>
      </p:sp>
      <p:sp>
        <p:nvSpPr>
          <p:cNvPr id="5" name="Text Placeholder 4">
            <a:extLst>
              <a:ext uri="{FF2B5EF4-FFF2-40B4-BE49-F238E27FC236}">
                <a16:creationId xmlns:a16="http://schemas.microsoft.com/office/drawing/2014/main" id="{B79E79F0-D65B-49F9-A5C8-32518E1532B9}"/>
              </a:ext>
            </a:extLst>
          </p:cNvPr>
          <p:cNvSpPr>
            <a:spLocks noGrp="1"/>
          </p:cNvSpPr>
          <p:nvPr>
            <p:ph type="body" sz="quarter" idx="10"/>
          </p:nvPr>
        </p:nvSpPr>
        <p:spPr>
          <a:xfrm>
            <a:off x="147917" y="695168"/>
            <a:ext cx="11786881" cy="554477"/>
          </a:xfrm>
        </p:spPr>
        <p:txBody>
          <a:bodyPr anchor="ctr"/>
          <a:lstStyle/>
          <a:p>
            <a:pPr algn="ctr" defTabSz="388609">
              <a:defRPr/>
            </a:pPr>
            <a:r>
              <a:rPr lang="en-US" sz="2000" dirty="0"/>
              <a:t>Through Executive Orders and then Legislation, CA has established statewide GHG targets for 2020, 2030, and 2045; CA aims to achieve carbon neutrality by 2045 and maintain net negative GHG emissions thereafter</a:t>
            </a:r>
          </a:p>
        </p:txBody>
      </p:sp>
      <p:graphicFrame>
        <p:nvGraphicFramePr>
          <p:cNvPr id="8" name="Chart 7">
            <a:extLst>
              <a:ext uri="{FF2B5EF4-FFF2-40B4-BE49-F238E27FC236}">
                <a16:creationId xmlns:a16="http://schemas.microsoft.com/office/drawing/2014/main" id="{6A2C15C8-88E4-4B6C-8C00-37136647A3DE}"/>
              </a:ext>
            </a:extLst>
          </p:cNvPr>
          <p:cNvGraphicFramePr>
            <a:graphicFrameLocks/>
          </p:cNvGraphicFramePr>
          <p:nvPr>
            <p:extLst>
              <p:ext uri="{D42A27DB-BD31-4B8C-83A1-F6EECF244321}">
                <p14:modId xmlns:p14="http://schemas.microsoft.com/office/powerpoint/2010/main" val="1939806945"/>
              </p:ext>
            </p:extLst>
          </p:nvPr>
        </p:nvGraphicFramePr>
        <p:xfrm>
          <a:off x="1771228" y="1350133"/>
          <a:ext cx="7033553" cy="389058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FFED5A1-ACD6-49BF-ACA4-C89EEF75470F}"/>
              </a:ext>
            </a:extLst>
          </p:cNvPr>
          <p:cNvSpPr txBox="1"/>
          <p:nvPr/>
        </p:nvSpPr>
        <p:spPr>
          <a:xfrm>
            <a:off x="4891229" y="1741575"/>
            <a:ext cx="3071675" cy="492443"/>
          </a:xfrm>
          <a:prstGeom prst="rect">
            <a:avLst/>
          </a:prstGeom>
          <a:noFill/>
        </p:spPr>
        <p:txBody>
          <a:bodyPr wrap="square" rtlCol="0">
            <a:spAutoFit/>
          </a:bodyPr>
          <a:lstStyle/>
          <a:p>
            <a:r>
              <a:rPr lang="en-US" sz="1300" b="1" dirty="0">
                <a:latin typeface="Arial" panose="020B0604020202020204" pitchFamily="34" charset="0"/>
                <a:cs typeface="Arial" panose="020B0604020202020204" pitchFamily="34" charset="0"/>
              </a:rPr>
              <a:t>Assembly Bill 32 (2006)</a:t>
            </a:r>
          </a:p>
          <a:p>
            <a:r>
              <a:rPr lang="en-US" sz="1300" dirty="0">
                <a:latin typeface="Arial" panose="020B0604020202020204" pitchFamily="34" charset="0"/>
                <a:cs typeface="Arial" panose="020B0604020202020204" pitchFamily="34" charset="0"/>
              </a:rPr>
              <a:t>Reduce to 1990 levels by 2020</a:t>
            </a:r>
          </a:p>
        </p:txBody>
      </p:sp>
      <p:sp>
        <p:nvSpPr>
          <p:cNvPr id="10" name="TextBox 9">
            <a:extLst>
              <a:ext uri="{FF2B5EF4-FFF2-40B4-BE49-F238E27FC236}">
                <a16:creationId xmlns:a16="http://schemas.microsoft.com/office/drawing/2014/main" id="{B2DA5BFF-2E23-4BE5-B5E1-E3E51C7492C9}"/>
              </a:ext>
            </a:extLst>
          </p:cNvPr>
          <p:cNvSpPr txBox="1"/>
          <p:nvPr/>
        </p:nvSpPr>
        <p:spPr>
          <a:xfrm>
            <a:off x="6173290" y="2931557"/>
            <a:ext cx="3071675" cy="492443"/>
          </a:xfrm>
          <a:prstGeom prst="rect">
            <a:avLst/>
          </a:prstGeom>
          <a:noFill/>
        </p:spPr>
        <p:txBody>
          <a:bodyPr wrap="square" rtlCol="0">
            <a:spAutoFit/>
          </a:bodyPr>
          <a:lstStyle/>
          <a:p>
            <a:r>
              <a:rPr lang="en-US" sz="1300" b="1" dirty="0">
                <a:latin typeface="Arial" panose="020B0604020202020204" pitchFamily="34" charset="0"/>
                <a:cs typeface="Arial" panose="020B0604020202020204" pitchFamily="34" charset="0"/>
              </a:rPr>
              <a:t>Senate Bill 32 (2016)</a:t>
            </a:r>
          </a:p>
          <a:p>
            <a:r>
              <a:rPr lang="en-US" sz="1300" dirty="0">
                <a:latin typeface="Arial" panose="020B0604020202020204" pitchFamily="34" charset="0"/>
                <a:cs typeface="Arial" panose="020B0604020202020204" pitchFamily="34" charset="0"/>
              </a:rPr>
              <a:t>40% below 1990 levels by 2030</a:t>
            </a:r>
          </a:p>
        </p:txBody>
      </p:sp>
      <p:sp>
        <p:nvSpPr>
          <p:cNvPr id="11" name="TextBox 10">
            <a:extLst>
              <a:ext uri="{FF2B5EF4-FFF2-40B4-BE49-F238E27FC236}">
                <a16:creationId xmlns:a16="http://schemas.microsoft.com/office/drawing/2014/main" id="{3B6E66C7-C3BA-4C00-8A2E-34D3FBF9D09B}"/>
              </a:ext>
            </a:extLst>
          </p:cNvPr>
          <p:cNvSpPr txBox="1"/>
          <p:nvPr/>
        </p:nvSpPr>
        <p:spPr>
          <a:xfrm>
            <a:off x="8096043" y="3948733"/>
            <a:ext cx="3071673" cy="892552"/>
          </a:xfrm>
          <a:prstGeom prst="rect">
            <a:avLst/>
          </a:prstGeom>
          <a:noFill/>
        </p:spPr>
        <p:txBody>
          <a:bodyPr wrap="square" rtlCol="0">
            <a:spAutoFit/>
          </a:bodyPr>
          <a:lstStyle/>
          <a:p>
            <a:r>
              <a:rPr lang="en-US" sz="1300" b="1" dirty="0">
                <a:latin typeface="Arial" panose="020B0604020202020204" pitchFamily="34" charset="0"/>
                <a:cs typeface="Arial" panose="020B0604020202020204" pitchFamily="34" charset="0"/>
              </a:rPr>
              <a:t>Assembly Bill 1279 (2022)</a:t>
            </a:r>
          </a:p>
          <a:p>
            <a:r>
              <a:rPr lang="en-US" sz="1300" dirty="0">
                <a:latin typeface="Arial" panose="020B0604020202020204" pitchFamily="34" charset="0"/>
                <a:cs typeface="Arial" panose="020B0604020202020204" pitchFamily="34" charset="0"/>
              </a:rPr>
              <a:t>85% below 1990 levels &amp;</a:t>
            </a:r>
          </a:p>
          <a:p>
            <a:r>
              <a:rPr lang="en-US" sz="1300" dirty="0">
                <a:latin typeface="Arial" panose="020B0604020202020204" pitchFamily="34" charset="0"/>
                <a:cs typeface="Arial" panose="020B0604020202020204" pitchFamily="34" charset="0"/>
              </a:rPr>
              <a:t>carbon neutral (remaining emissions balance by removals) by 2045</a:t>
            </a:r>
          </a:p>
        </p:txBody>
      </p:sp>
      <p:cxnSp>
        <p:nvCxnSpPr>
          <p:cNvPr id="12" name="Straight Connector 11">
            <a:extLst>
              <a:ext uri="{FF2B5EF4-FFF2-40B4-BE49-F238E27FC236}">
                <a16:creationId xmlns:a16="http://schemas.microsoft.com/office/drawing/2014/main" id="{3A53B852-F66E-48A0-B3A2-30DF23A75E1E}"/>
              </a:ext>
            </a:extLst>
          </p:cNvPr>
          <p:cNvCxnSpPr>
            <a:cxnSpLocks/>
          </p:cNvCxnSpPr>
          <p:nvPr/>
        </p:nvCxnSpPr>
        <p:spPr>
          <a:xfrm>
            <a:off x="8005789" y="4482014"/>
            <a:ext cx="0" cy="43023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C2A47D62-6C73-4DB4-87FB-18CED42E04FA}"/>
              </a:ext>
            </a:extLst>
          </p:cNvPr>
          <p:cNvCxnSpPr>
            <a:cxnSpLocks/>
            <a:stCxn id="9" idx="1"/>
          </p:cNvCxnSpPr>
          <p:nvPr/>
        </p:nvCxnSpPr>
        <p:spPr>
          <a:xfrm>
            <a:off x="4891229" y="1953213"/>
            <a:ext cx="1232907" cy="1153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D60BB4-C6A5-4B66-85F0-9F67919CA92C}"/>
              </a:ext>
            </a:extLst>
          </p:cNvPr>
          <p:cNvCxnSpPr>
            <a:cxnSpLocks/>
          </p:cNvCxnSpPr>
          <p:nvPr/>
        </p:nvCxnSpPr>
        <p:spPr>
          <a:xfrm>
            <a:off x="6096000" y="3100622"/>
            <a:ext cx="1909789" cy="136363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17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Graphical user interface&#10;&#10;Description automatically generated with medium confidence">
            <a:extLst>
              <a:ext uri="{FF2B5EF4-FFF2-40B4-BE49-F238E27FC236}">
                <a16:creationId xmlns:a16="http://schemas.microsoft.com/office/drawing/2014/main" id="{FDBE4C45-0693-4189-8B67-A5EBFC3E8AE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66" b="66"/>
          <a:stretch>
            <a:fillRect/>
          </a:stretch>
        </p:blipFill>
        <p:spPr>
          <a:xfrm>
            <a:off x="138259" y="1267979"/>
            <a:ext cx="5841582" cy="4164027"/>
          </a:xfrm>
        </p:spPr>
      </p:pic>
      <p:sp>
        <p:nvSpPr>
          <p:cNvPr id="8" name="Text Placeholder 7">
            <a:extLst>
              <a:ext uri="{FF2B5EF4-FFF2-40B4-BE49-F238E27FC236}">
                <a16:creationId xmlns:a16="http://schemas.microsoft.com/office/drawing/2014/main" id="{81568E27-5E14-450D-AA14-DD8AEEDBB71D}"/>
              </a:ext>
            </a:extLst>
          </p:cNvPr>
          <p:cNvSpPr>
            <a:spLocks noGrp="1"/>
          </p:cNvSpPr>
          <p:nvPr>
            <p:ph type="body" sz="quarter" idx="14"/>
          </p:nvPr>
        </p:nvSpPr>
        <p:spPr>
          <a:xfrm>
            <a:off x="296592" y="5411484"/>
            <a:ext cx="5330483" cy="573088"/>
          </a:xfrm>
        </p:spPr>
        <p:txBody>
          <a:bodyPr/>
          <a:lstStyle/>
          <a:p>
            <a:r>
              <a:rPr lang="en-US" dirty="0"/>
              <a:t>Source: Data is sourced from California Energy Commission 2021 Total System Electric Generation: </a:t>
            </a:r>
            <a:r>
              <a:rPr lang="en-US" dirty="0">
                <a:hlinkClick r:id="rId4"/>
              </a:rPr>
              <a:t>2021 Total System Electric Generation (ca.gov)</a:t>
            </a:r>
            <a:endParaRPr lang="en-US" dirty="0"/>
          </a:p>
        </p:txBody>
      </p:sp>
      <p:sp>
        <p:nvSpPr>
          <p:cNvPr id="9" name="Text Placeholder 8">
            <a:extLst>
              <a:ext uri="{FF2B5EF4-FFF2-40B4-BE49-F238E27FC236}">
                <a16:creationId xmlns:a16="http://schemas.microsoft.com/office/drawing/2014/main" id="{F2F9EAE5-86F9-4C80-BA1F-9E6422A09E8C}"/>
              </a:ext>
            </a:extLst>
          </p:cNvPr>
          <p:cNvSpPr>
            <a:spLocks noGrp="1"/>
          </p:cNvSpPr>
          <p:nvPr>
            <p:ph type="body" sz="quarter" idx="16"/>
          </p:nvPr>
        </p:nvSpPr>
        <p:spPr>
          <a:xfrm>
            <a:off x="6096000" y="5432006"/>
            <a:ext cx="5915536" cy="573088"/>
          </a:xfrm>
        </p:spPr>
        <p:txBody>
          <a:bodyPr/>
          <a:lstStyle/>
          <a:p>
            <a:r>
              <a:rPr lang="en-US" dirty="0"/>
              <a:t>Source: Data is sourced from 2021 SB 100 Joint Agency Report: Charting a path to a 100% Clean Energy Future</a:t>
            </a:r>
          </a:p>
        </p:txBody>
      </p:sp>
      <p:sp>
        <p:nvSpPr>
          <p:cNvPr id="14" name="Title 4">
            <a:extLst>
              <a:ext uri="{FF2B5EF4-FFF2-40B4-BE49-F238E27FC236}">
                <a16:creationId xmlns:a16="http://schemas.microsoft.com/office/drawing/2014/main" id="{EFD903CD-0BFA-4179-9CFF-3D763DFF952C}"/>
              </a:ext>
            </a:extLst>
          </p:cNvPr>
          <p:cNvSpPr txBox="1">
            <a:spLocks/>
          </p:cNvSpPr>
          <p:nvPr/>
        </p:nvSpPr>
        <p:spPr>
          <a:xfrm>
            <a:off x="306980" y="481861"/>
            <a:ext cx="11578040" cy="6173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5E5E5E"/>
                </a:solidFill>
                <a:latin typeface="Arial" panose="020B0604020202020204" pitchFamily="34" charset="0"/>
                <a:cs typeface="Arial" panose="020B0604020202020204" pitchFamily="34" charset="0"/>
              </a:rPr>
              <a:t>California’s decarbonized electric system</a:t>
            </a:r>
          </a:p>
        </p:txBody>
      </p:sp>
      <p:pic>
        <p:nvPicPr>
          <p:cNvPr id="3" name="Picture 2">
            <a:extLst>
              <a:ext uri="{FF2B5EF4-FFF2-40B4-BE49-F238E27FC236}">
                <a16:creationId xmlns:a16="http://schemas.microsoft.com/office/drawing/2014/main" id="{89466E04-74C3-4A45-AD3B-05341FBCBBE9}"/>
              </a:ext>
            </a:extLst>
          </p:cNvPr>
          <p:cNvPicPr>
            <a:picLocks noChangeAspect="1"/>
          </p:cNvPicPr>
          <p:nvPr/>
        </p:nvPicPr>
        <p:blipFill>
          <a:blip r:embed="rId5"/>
          <a:stretch>
            <a:fillRect/>
          </a:stretch>
        </p:blipFill>
        <p:spPr>
          <a:xfrm>
            <a:off x="6095999" y="1444707"/>
            <a:ext cx="5985877" cy="3591527"/>
          </a:xfrm>
          <a:prstGeom prst="rect">
            <a:avLst/>
          </a:prstGeom>
        </p:spPr>
      </p:pic>
    </p:spTree>
    <p:extLst>
      <p:ext uri="{BB962C8B-B14F-4D97-AF65-F5344CB8AC3E}">
        <p14:creationId xmlns:p14="http://schemas.microsoft.com/office/powerpoint/2010/main" val="3061349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920B151-858B-40D8-9B68-D3D41365AB93}"/>
              </a:ext>
            </a:extLst>
          </p:cNvPr>
          <p:cNvSpPr>
            <a:spLocks noGrp="1"/>
          </p:cNvSpPr>
          <p:nvPr>
            <p:ph type="body" sz="quarter" idx="15"/>
          </p:nvPr>
        </p:nvSpPr>
        <p:spPr>
          <a:xfrm>
            <a:off x="279611" y="5424939"/>
            <a:ext cx="3473450" cy="573088"/>
          </a:xfrm>
        </p:spPr>
        <p:txBody>
          <a:bodyPr/>
          <a:lstStyle/>
          <a:p>
            <a:r>
              <a:rPr lang="en-US" dirty="0"/>
              <a:t>Source: Data sourced from CARB PATHWAYS scenarios</a:t>
            </a:r>
          </a:p>
        </p:txBody>
      </p:sp>
      <p:sp>
        <p:nvSpPr>
          <p:cNvPr id="10" name="Text Placeholder 9">
            <a:extLst>
              <a:ext uri="{FF2B5EF4-FFF2-40B4-BE49-F238E27FC236}">
                <a16:creationId xmlns:a16="http://schemas.microsoft.com/office/drawing/2014/main" id="{01CDFDFF-DA8E-4606-AC36-42C2C4954F30}"/>
              </a:ext>
            </a:extLst>
          </p:cNvPr>
          <p:cNvSpPr>
            <a:spLocks noGrp="1"/>
          </p:cNvSpPr>
          <p:nvPr>
            <p:ph type="body" sz="quarter" idx="10"/>
          </p:nvPr>
        </p:nvSpPr>
        <p:spPr>
          <a:xfrm>
            <a:off x="279611" y="620487"/>
            <a:ext cx="3473248" cy="2957209"/>
          </a:xfrm>
        </p:spPr>
        <p:txBody>
          <a:bodyPr/>
          <a:lstStyle/>
          <a:p>
            <a:r>
              <a:rPr lang="en-US" dirty="0"/>
              <a:t>Residential and commercial buildings are important to reaching carbon neutrality</a:t>
            </a:r>
          </a:p>
        </p:txBody>
      </p:sp>
      <p:pic>
        <p:nvPicPr>
          <p:cNvPr id="11" name="Picture 10">
            <a:extLst>
              <a:ext uri="{FF2B5EF4-FFF2-40B4-BE49-F238E27FC236}">
                <a16:creationId xmlns:a16="http://schemas.microsoft.com/office/drawing/2014/main" id="{8F97125E-B68A-4D5C-9CFA-3112FB09DA0C}"/>
              </a:ext>
            </a:extLst>
          </p:cNvPr>
          <p:cNvPicPr>
            <a:picLocks noChangeAspect="1"/>
          </p:cNvPicPr>
          <p:nvPr/>
        </p:nvPicPr>
        <p:blipFill>
          <a:blip r:embed="rId3"/>
          <a:stretch>
            <a:fillRect/>
          </a:stretch>
        </p:blipFill>
        <p:spPr>
          <a:xfrm>
            <a:off x="3339629" y="457200"/>
            <a:ext cx="8850923" cy="5310555"/>
          </a:xfrm>
          <a:prstGeom prst="rect">
            <a:avLst/>
          </a:prstGeom>
        </p:spPr>
      </p:pic>
    </p:spTree>
    <p:extLst>
      <p:ext uri="{BB962C8B-B14F-4D97-AF65-F5344CB8AC3E}">
        <p14:creationId xmlns:p14="http://schemas.microsoft.com/office/powerpoint/2010/main" val="41043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3DA7070-C297-4EFB-BDAF-26F884E652E0}"/>
              </a:ext>
            </a:extLst>
          </p:cNvPr>
          <p:cNvSpPr>
            <a:spLocks noGrp="1"/>
          </p:cNvSpPr>
          <p:nvPr>
            <p:ph type="title"/>
          </p:nvPr>
        </p:nvSpPr>
        <p:spPr>
          <a:xfrm>
            <a:off x="306388" y="482600"/>
            <a:ext cx="11579225" cy="615950"/>
          </a:xfrm>
        </p:spPr>
        <p:txBody>
          <a:bodyPr/>
          <a:lstStyle/>
          <a:p>
            <a:r>
              <a:rPr lang="en-US" dirty="0"/>
              <a:t>Building electrification objectives </a:t>
            </a:r>
          </a:p>
        </p:txBody>
      </p:sp>
      <p:graphicFrame>
        <p:nvGraphicFramePr>
          <p:cNvPr id="10" name="Chart 9">
            <a:extLst>
              <a:ext uri="{FF2B5EF4-FFF2-40B4-BE49-F238E27FC236}">
                <a16:creationId xmlns:a16="http://schemas.microsoft.com/office/drawing/2014/main" id="{9A306913-6A7E-47BE-8DD2-97EA16C5262E}"/>
              </a:ext>
            </a:extLst>
          </p:cNvPr>
          <p:cNvGraphicFramePr>
            <a:graphicFrameLocks/>
          </p:cNvGraphicFramePr>
          <p:nvPr>
            <p:extLst>
              <p:ext uri="{D42A27DB-BD31-4B8C-83A1-F6EECF244321}">
                <p14:modId xmlns:p14="http://schemas.microsoft.com/office/powerpoint/2010/main" val="2200578525"/>
              </p:ext>
            </p:extLst>
          </p:nvPr>
        </p:nvGraphicFramePr>
        <p:xfrm>
          <a:off x="194427" y="1192968"/>
          <a:ext cx="5731042" cy="36981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11DC4386-F19A-4C19-8C40-63855AA4236A}"/>
              </a:ext>
            </a:extLst>
          </p:cNvPr>
          <p:cNvGraphicFramePr>
            <a:graphicFrameLocks/>
          </p:cNvGraphicFramePr>
          <p:nvPr>
            <p:extLst>
              <p:ext uri="{D42A27DB-BD31-4B8C-83A1-F6EECF244321}">
                <p14:modId xmlns:p14="http://schemas.microsoft.com/office/powerpoint/2010/main" val="3923589213"/>
              </p:ext>
            </p:extLst>
          </p:nvPr>
        </p:nvGraphicFramePr>
        <p:xfrm>
          <a:off x="5968500" y="1176237"/>
          <a:ext cx="5917113" cy="3698134"/>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441B5539-C114-4355-87C5-F85F6BD0B92A}"/>
              </a:ext>
            </a:extLst>
          </p:cNvPr>
          <p:cNvSpPr/>
          <p:nvPr/>
        </p:nvSpPr>
        <p:spPr>
          <a:xfrm>
            <a:off x="1108710" y="4932923"/>
            <a:ext cx="10240607" cy="614307"/>
          </a:xfrm>
          <a:prstGeom prst="rect">
            <a:avLst/>
          </a:prstGeom>
          <a:solidFill>
            <a:schemeClr val="bg2">
              <a:lumMod val="20000"/>
              <a:lumOff val="80000"/>
            </a:schemeClr>
          </a:solidFill>
        </p:spPr>
        <p:txBody>
          <a:bodyPr wrap="square">
            <a:noAutofit/>
          </a:bodyPr>
          <a:lstStyle/>
          <a:p>
            <a:pPr marL="1087438"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rPr>
              <a:t>35 + cities in PG&amp;E’s service territory have issued all-electric new construction targets in</a:t>
            </a:r>
          </a:p>
          <a:p>
            <a:pPr marL="1087438"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0089C4"/>
                </a:solidFill>
                <a:effectLst/>
                <a:uLnTx/>
                <a:uFillTx/>
                <a:latin typeface="Arial" panose="020B0604020202020204" pitchFamily="34" charset="0"/>
                <a:cs typeface="Arial" panose="020B0604020202020204" pitchFamily="34" charset="0"/>
              </a:rPr>
              <a:t>15-25 cities </a:t>
            </a:r>
            <a:r>
              <a:rPr kumimoji="0" lang="en-US" sz="1400" b="0" i="0" u="none" strike="noStrike" kern="1200" cap="none" spc="0" normalizeH="0" baseline="0" noProof="0" dirty="0">
                <a:ln>
                  <a:noFill/>
                </a:ln>
                <a:solidFill>
                  <a:srgbClr val="5E5E5E"/>
                </a:solidFill>
                <a:effectLst/>
                <a:uLnTx/>
                <a:uFillTx/>
                <a:latin typeface="Arial" panose="020B0604020202020204" pitchFamily="34" charset="0"/>
                <a:cs typeface="Arial" panose="020B0604020202020204" pitchFamily="34" charset="0"/>
              </a:rPr>
              <a:t>in PG&amp;E’s service territory are considering electrification retrofit targets pending further analysis</a:t>
            </a:r>
          </a:p>
        </p:txBody>
      </p:sp>
      <p:pic>
        <p:nvPicPr>
          <p:cNvPr id="7" name="Graphic 6" descr="City">
            <a:extLst>
              <a:ext uri="{FF2B5EF4-FFF2-40B4-BE49-F238E27FC236}">
                <a16:creationId xmlns:a16="http://schemas.microsoft.com/office/drawing/2014/main" id="{6A7F421F-2CD0-4C79-9CFA-795B8B4AD6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2810" y="4850431"/>
            <a:ext cx="811690" cy="811690"/>
          </a:xfrm>
          <a:prstGeom prst="rect">
            <a:avLst/>
          </a:prstGeom>
        </p:spPr>
      </p:pic>
      <p:sp>
        <p:nvSpPr>
          <p:cNvPr id="5" name="Text Placeholder 6">
            <a:extLst>
              <a:ext uri="{FF2B5EF4-FFF2-40B4-BE49-F238E27FC236}">
                <a16:creationId xmlns:a16="http://schemas.microsoft.com/office/drawing/2014/main" id="{FD9A2072-2366-46DF-91D8-EA3E25330135}"/>
              </a:ext>
            </a:extLst>
          </p:cNvPr>
          <p:cNvSpPr txBox="1">
            <a:spLocks/>
          </p:cNvSpPr>
          <p:nvPr/>
        </p:nvSpPr>
        <p:spPr>
          <a:xfrm>
            <a:off x="306388" y="5646699"/>
            <a:ext cx="3954581" cy="615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5E5E5E"/>
                </a:solidFill>
                <a:ea typeface="Source Sans Pro" panose="020B0503030403020204" pitchFamily="34" charset="0"/>
                <a:cs typeface="Carme"/>
                <a:sym typeface="Carme"/>
              </a:rPr>
              <a:t>Source: Statewide emissions data from 2019 CARB GHG Inventory </a:t>
            </a:r>
          </a:p>
        </p:txBody>
      </p:sp>
    </p:spTree>
    <p:extLst>
      <p:ext uri="{BB962C8B-B14F-4D97-AF65-F5344CB8AC3E}">
        <p14:creationId xmlns:p14="http://schemas.microsoft.com/office/powerpoint/2010/main" val="1425621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CBEA5-B7C1-470F-9E45-1376359B1F67}"/>
              </a:ext>
            </a:extLst>
          </p:cNvPr>
          <p:cNvSpPr>
            <a:spLocks noGrp="1"/>
          </p:cNvSpPr>
          <p:nvPr>
            <p:ph type="title"/>
          </p:nvPr>
        </p:nvSpPr>
        <p:spPr/>
        <p:txBody>
          <a:bodyPr/>
          <a:lstStyle/>
          <a:p>
            <a:r>
              <a:rPr lang="en-US" dirty="0"/>
              <a:t>Transportation electrification objectives</a:t>
            </a:r>
          </a:p>
        </p:txBody>
      </p:sp>
      <p:graphicFrame>
        <p:nvGraphicFramePr>
          <p:cNvPr id="5" name="Chart 4">
            <a:extLst>
              <a:ext uri="{FF2B5EF4-FFF2-40B4-BE49-F238E27FC236}">
                <a16:creationId xmlns:a16="http://schemas.microsoft.com/office/drawing/2014/main" id="{0193140E-B31D-4C19-9578-972992002772}"/>
              </a:ext>
            </a:extLst>
          </p:cNvPr>
          <p:cNvGraphicFramePr>
            <a:graphicFrameLocks/>
          </p:cNvGraphicFramePr>
          <p:nvPr>
            <p:extLst>
              <p:ext uri="{D42A27DB-BD31-4B8C-83A1-F6EECF244321}">
                <p14:modId xmlns:p14="http://schemas.microsoft.com/office/powerpoint/2010/main" val="1500352533"/>
              </p:ext>
            </p:extLst>
          </p:nvPr>
        </p:nvGraphicFramePr>
        <p:xfrm>
          <a:off x="6184702" y="2396508"/>
          <a:ext cx="4438624" cy="3359693"/>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285A4C09-CBA8-4957-B9FA-FB14D6507224}"/>
              </a:ext>
            </a:extLst>
          </p:cNvPr>
          <p:cNvSpPr/>
          <p:nvPr/>
        </p:nvSpPr>
        <p:spPr>
          <a:xfrm>
            <a:off x="1648910" y="2088733"/>
            <a:ext cx="4438624" cy="307777"/>
          </a:xfrm>
          <a:prstGeom prst="rect">
            <a:avLst/>
          </a:prstGeom>
          <a:solidFill>
            <a:srgbClr val="9ACC5B"/>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Bahnschrift" panose="020B0502040204020203" pitchFamily="34" charset="0"/>
                <a:ea typeface="Calibri" panose="020F0502020204030204" pitchFamily="34" charset="0"/>
                <a:cs typeface="Times New Roman" panose="02020603050405020304" pitchFamily="18" charset="0"/>
              </a:rPr>
              <a:t>Light Duty: 100% ZEV sales by 2035</a:t>
            </a:r>
          </a:p>
        </p:txBody>
      </p:sp>
      <p:sp>
        <p:nvSpPr>
          <p:cNvPr id="7" name="Rectangle 6">
            <a:extLst>
              <a:ext uri="{FF2B5EF4-FFF2-40B4-BE49-F238E27FC236}">
                <a16:creationId xmlns:a16="http://schemas.microsoft.com/office/drawing/2014/main" id="{EA6D3172-F89C-4FCD-A14E-81657E2223DF}"/>
              </a:ext>
            </a:extLst>
          </p:cNvPr>
          <p:cNvSpPr/>
          <p:nvPr/>
        </p:nvSpPr>
        <p:spPr>
          <a:xfrm>
            <a:off x="6184702" y="2088732"/>
            <a:ext cx="4438624" cy="307777"/>
          </a:xfrm>
          <a:prstGeom prst="rect">
            <a:avLst/>
          </a:prstGeom>
          <a:solidFill>
            <a:srgbClr val="9ACC5B"/>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Bahnschrift" panose="020B0502040204020203" pitchFamily="34" charset="0"/>
                <a:ea typeface="Calibri" panose="020F0502020204030204" pitchFamily="34" charset="0"/>
                <a:cs typeface="Times New Roman" panose="02020603050405020304" pitchFamily="18" charset="0"/>
              </a:rPr>
              <a:t>Med/Heavy Duty: 100% ZEV operations by 2045</a:t>
            </a:r>
          </a:p>
        </p:txBody>
      </p:sp>
      <p:sp>
        <p:nvSpPr>
          <p:cNvPr id="8" name="TextBox 7">
            <a:extLst>
              <a:ext uri="{FF2B5EF4-FFF2-40B4-BE49-F238E27FC236}">
                <a16:creationId xmlns:a16="http://schemas.microsoft.com/office/drawing/2014/main" id="{17FA805B-858A-4A67-B279-54DEF002BC7B}"/>
              </a:ext>
            </a:extLst>
          </p:cNvPr>
          <p:cNvSpPr txBox="1"/>
          <p:nvPr/>
        </p:nvSpPr>
        <p:spPr>
          <a:xfrm rot="21040146">
            <a:off x="8965183" y="4715292"/>
            <a:ext cx="2057733"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A6A6A6"/>
                </a:solidFill>
                <a:effectLst/>
                <a:uLnTx/>
                <a:uFillTx/>
                <a:latin typeface="Calibri" panose="020F0502020204030204"/>
                <a:ea typeface="+mn-ea"/>
                <a:cs typeface="+mn-cs"/>
              </a:rPr>
              <a:t>Meets Current Regulation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A6A6A6"/>
                </a:solidFill>
                <a:effectLst/>
                <a:uLnTx/>
                <a:uFillTx/>
                <a:latin typeface="Calibri" panose="020F0502020204030204"/>
                <a:ea typeface="+mn-ea"/>
                <a:cs typeface="+mn-cs"/>
              </a:rPr>
              <a:t>37% of market</a:t>
            </a:r>
          </a:p>
        </p:txBody>
      </p:sp>
      <p:sp>
        <p:nvSpPr>
          <p:cNvPr id="9" name="Rectangle 8">
            <a:extLst>
              <a:ext uri="{FF2B5EF4-FFF2-40B4-BE49-F238E27FC236}">
                <a16:creationId xmlns:a16="http://schemas.microsoft.com/office/drawing/2014/main" id="{CD0D6B02-A5DB-4EC4-9612-621CAF4AC72E}"/>
              </a:ext>
            </a:extLst>
          </p:cNvPr>
          <p:cNvSpPr/>
          <p:nvPr/>
        </p:nvSpPr>
        <p:spPr>
          <a:xfrm>
            <a:off x="1674312" y="1076144"/>
            <a:ext cx="8949014" cy="83099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rPr>
              <a:t>EO accelerates the State’s EV goals and increases the need for infrastructure to support EV adoption. PG&amp;E modeling indicates ~10-40 sites need to be built per day through 2030 for light-duty alone</a:t>
            </a:r>
            <a:endParaRPr kumimoji="0" lang="en-US" sz="1800" b="1" i="0" u="none" strike="noStrike" kern="1200" cap="none" spc="0" normalizeH="0" baseline="0" noProof="0" dirty="0">
              <a:ln>
                <a:noFill/>
              </a:ln>
              <a:solidFill>
                <a:srgbClr val="5E5E5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F5681FD-D837-493A-8549-6FCDAE50B24B}"/>
              </a:ext>
            </a:extLst>
          </p:cNvPr>
          <p:cNvSpPr txBox="1"/>
          <p:nvPr/>
        </p:nvSpPr>
        <p:spPr>
          <a:xfrm rot="19372416">
            <a:off x="8331164" y="3473277"/>
            <a:ext cx="1910248"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472C4"/>
                </a:solidFill>
                <a:effectLst/>
                <a:uLnTx/>
                <a:uFillTx/>
                <a:latin typeface="Calibri" panose="020F0502020204030204"/>
                <a:ea typeface="+mn-ea"/>
                <a:cs typeface="+mn-cs"/>
              </a:rPr>
              <a:t>Illustrative Path to 100% ZEV operations by 2045</a:t>
            </a:r>
          </a:p>
        </p:txBody>
      </p:sp>
      <p:graphicFrame>
        <p:nvGraphicFramePr>
          <p:cNvPr id="11" name="Chart 10">
            <a:extLst>
              <a:ext uri="{FF2B5EF4-FFF2-40B4-BE49-F238E27FC236}">
                <a16:creationId xmlns:a16="http://schemas.microsoft.com/office/drawing/2014/main" id="{7C363269-00B9-4424-ACC7-D38A61D8C6B0}"/>
              </a:ext>
            </a:extLst>
          </p:cNvPr>
          <p:cNvGraphicFramePr>
            <a:graphicFrameLocks/>
          </p:cNvGraphicFramePr>
          <p:nvPr>
            <p:extLst>
              <p:ext uri="{D42A27DB-BD31-4B8C-83A1-F6EECF244321}">
                <p14:modId xmlns:p14="http://schemas.microsoft.com/office/powerpoint/2010/main" val="1481097780"/>
              </p:ext>
            </p:extLst>
          </p:nvPr>
        </p:nvGraphicFramePr>
        <p:xfrm>
          <a:off x="1643163" y="2396508"/>
          <a:ext cx="4438624" cy="335969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9">
            <a:extLst>
              <a:ext uri="{FF2B5EF4-FFF2-40B4-BE49-F238E27FC236}">
                <a16:creationId xmlns:a16="http://schemas.microsoft.com/office/drawing/2014/main" id="{7F87D982-A567-4800-A415-B0F619A56712}"/>
              </a:ext>
            </a:extLst>
          </p:cNvPr>
          <p:cNvSpPr txBox="1"/>
          <p:nvPr/>
        </p:nvSpPr>
        <p:spPr>
          <a:xfrm>
            <a:off x="4612654" y="4074496"/>
            <a:ext cx="205773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rgbClr val="70AD47"/>
                </a:solidFill>
                <a:latin typeface="Calibri" panose="020F0502020204030204"/>
              </a:rPr>
              <a:t>PG&amp;E Forecast</a:t>
            </a:r>
            <a:endParaRPr kumimoji="0" lang="en-US" sz="10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ABAF0771-5C64-409A-AE74-F34D78056CEA}"/>
              </a:ext>
            </a:extLst>
          </p:cNvPr>
          <p:cNvSpPr txBox="1"/>
          <p:nvPr/>
        </p:nvSpPr>
        <p:spPr>
          <a:xfrm>
            <a:off x="4507735" y="4792237"/>
            <a:ext cx="2057733"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rgbClr val="A6A6A6"/>
                </a:solidFill>
                <a:latin typeface="Calibri" panose="020F0502020204030204"/>
              </a:rPr>
              <a:t>Organic Growth</a:t>
            </a:r>
            <a:endParaRPr kumimoji="0" lang="en-US" sz="1000" b="1" i="0" u="none" strike="noStrike" kern="1200" cap="none" spc="0" normalizeH="0" baseline="0" noProof="0" dirty="0">
              <a:ln>
                <a:noFill/>
              </a:ln>
              <a:solidFill>
                <a:srgbClr val="A6A6A6"/>
              </a:solidFill>
              <a:effectLst/>
              <a:uLnTx/>
              <a:uFillTx/>
              <a:latin typeface="Calibri" panose="020F0502020204030204"/>
              <a:ea typeface="+mn-ea"/>
              <a:cs typeface="+mn-cs"/>
            </a:endParaRPr>
          </a:p>
        </p:txBody>
      </p:sp>
      <p:sp>
        <p:nvSpPr>
          <p:cNvPr id="14" name="TextBox 19">
            <a:extLst>
              <a:ext uri="{FF2B5EF4-FFF2-40B4-BE49-F238E27FC236}">
                <a16:creationId xmlns:a16="http://schemas.microsoft.com/office/drawing/2014/main" id="{9088F9A7-D52E-4716-A70A-CAAEBF371F92}"/>
              </a:ext>
            </a:extLst>
          </p:cNvPr>
          <p:cNvSpPr txBox="1"/>
          <p:nvPr/>
        </p:nvSpPr>
        <p:spPr>
          <a:xfrm>
            <a:off x="8965182" y="4228890"/>
            <a:ext cx="2057733"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solidFill>
                  <a:srgbClr val="70AD47"/>
                </a:solidFill>
                <a:latin typeface="Calibri" panose="020F0502020204030204"/>
              </a:rPr>
              <a:t>PG&amp;E Forecast</a:t>
            </a:r>
            <a:endParaRPr kumimoji="0" lang="en-US" sz="10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
        <p:nvSpPr>
          <p:cNvPr id="3" name="Text Placeholder 6">
            <a:extLst>
              <a:ext uri="{FF2B5EF4-FFF2-40B4-BE49-F238E27FC236}">
                <a16:creationId xmlns:a16="http://schemas.microsoft.com/office/drawing/2014/main" id="{03E9907F-C8C7-EAA3-EF5D-2C36581FFB70}"/>
              </a:ext>
            </a:extLst>
          </p:cNvPr>
          <p:cNvSpPr txBox="1">
            <a:spLocks/>
          </p:cNvSpPr>
          <p:nvPr/>
        </p:nvSpPr>
        <p:spPr>
          <a:xfrm>
            <a:off x="1592476" y="5611771"/>
            <a:ext cx="3954581" cy="615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5E5E5E"/>
                </a:solidFill>
                <a:ea typeface="Source Sans Pro" panose="020B0503030403020204" pitchFamily="34" charset="0"/>
                <a:cs typeface="Carme"/>
                <a:sym typeface="Carme"/>
              </a:rPr>
              <a:t>Source: </a:t>
            </a:r>
            <a:r>
              <a:rPr lang="en-US" sz="1000" dirty="0">
                <a:solidFill>
                  <a:srgbClr val="5E5E5E"/>
                </a:solidFill>
                <a:effectLst/>
                <a:ea typeface="Calibri" panose="020F0502020204030204" pitchFamily="34" charset="0"/>
              </a:rPr>
              <a:t>PG&amp;E </a:t>
            </a:r>
            <a:endParaRPr lang="en-US" sz="1000" dirty="0">
              <a:solidFill>
                <a:srgbClr val="5E5E5E"/>
              </a:solidFill>
              <a:ea typeface="Source Sans Pro" panose="020B0503030403020204" pitchFamily="34" charset="0"/>
              <a:cs typeface="Carme"/>
              <a:sym typeface="Carme"/>
            </a:endParaRPr>
          </a:p>
        </p:txBody>
      </p:sp>
    </p:spTree>
    <p:extLst>
      <p:ext uri="{BB962C8B-B14F-4D97-AF65-F5344CB8AC3E}">
        <p14:creationId xmlns:p14="http://schemas.microsoft.com/office/powerpoint/2010/main" val="426715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A853-18D5-E1B5-A7F8-5D8539106424}"/>
              </a:ext>
            </a:extLst>
          </p:cNvPr>
          <p:cNvSpPr>
            <a:spLocks noGrp="1"/>
          </p:cNvSpPr>
          <p:nvPr>
            <p:ph type="title"/>
          </p:nvPr>
        </p:nvSpPr>
        <p:spPr/>
        <p:txBody>
          <a:bodyPr/>
          <a:lstStyle/>
          <a:p>
            <a:r>
              <a:rPr lang="en-CA" dirty="0"/>
              <a:t>Oneil Gayle </a:t>
            </a:r>
            <a:r>
              <a:rPr lang="en-US" dirty="0">
                <a:effectLst/>
                <a:ea typeface="Calibri" panose="020F0502020204030204" pitchFamily="34" charset="0"/>
              </a:rPr>
              <a:t>PE, CEM, CBCP, LEED AP</a:t>
            </a:r>
            <a:endParaRPr lang="en-US" dirty="0"/>
          </a:p>
        </p:txBody>
      </p:sp>
      <p:sp>
        <p:nvSpPr>
          <p:cNvPr id="3" name="Text Placeholder 2">
            <a:extLst>
              <a:ext uri="{FF2B5EF4-FFF2-40B4-BE49-F238E27FC236}">
                <a16:creationId xmlns:a16="http://schemas.microsoft.com/office/drawing/2014/main" id="{B380B0E9-A2A7-22E5-5953-FC3F4EC06AB1}"/>
              </a:ext>
            </a:extLst>
          </p:cNvPr>
          <p:cNvSpPr>
            <a:spLocks noGrp="1"/>
          </p:cNvSpPr>
          <p:nvPr>
            <p:ph type="body" sz="quarter" idx="10"/>
          </p:nvPr>
        </p:nvSpPr>
        <p:spPr>
          <a:xfrm>
            <a:off x="2889115" y="1351807"/>
            <a:ext cx="8904422" cy="4251325"/>
          </a:xfrm>
        </p:spPr>
        <p:txBody>
          <a:bodyPr/>
          <a:lstStyle/>
          <a:p>
            <a:r>
              <a:rPr lang="en-US" dirty="0">
                <a:effectLst/>
                <a:ea typeface="Calibri" panose="020F0502020204030204" pitchFamily="34" charset="0"/>
              </a:rPr>
              <a:t>Loring Consulting Engineers,</a:t>
            </a:r>
            <a:r>
              <a:rPr lang="en-US" dirty="0">
                <a:ea typeface="Calibri" panose="020F0502020204030204" pitchFamily="34" charset="0"/>
              </a:rPr>
              <a:t> </a:t>
            </a:r>
            <a:r>
              <a:rPr lang="en-US" dirty="0">
                <a:effectLst/>
                <a:ea typeface="Calibri" panose="020F0502020204030204" pitchFamily="34" charset="0"/>
              </a:rPr>
              <a:t>Chief Operating Officer</a:t>
            </a:r>
          </a:p>
          <a:p>
            <a:r>
              <a:rPr lang="en-US" dirty="0">
                <a:effectLst/>
                <a:ea typeface="Calibri" panose="020F0502020204030204" pitchFamily="34" charset="0"/>
              </a:rPr>
              <a:t>20 Years Experience in HVAC Design, Energy and Commissioning</a:t>
            </a:r>
          </a:p>
          <a:p>
            <a:r>
              <a:rPr lang="en-US" dirty="0">
                <a:effectLst/>
                <a:ea typeface="Calibri" panose="020F0502020204030204" pitchFamily="34" charset="0"/>
              </a:rPr>
              <a:t>ACEC NY Board of Directors</a:t>
            </a:r>
          </a:p>
          <a:p>
            <a:r>
              <a:rPr lang="en-US" dirty="0">
                <a:effectLst/>
                <a:ea typeface="Calibri" panose="020F0502020204030204" pitchFamily="34" charset="0"/>
              </a:rPr>
              <a:t>Mechanical Plant Engineering, University of</a:t>
            </a:r>
            <a:r>
              <a:rPr lang="en-US" dirty="0">
                <a:ea typeface="Calibri" panose="020F0502020204030204" pitchFamily="34" charset="0"/>
              </a:rPr>
              <a:t> Technology, </a:t>
            </a:r>
            <a:r>
              <a:rPr lang="en-US" dirty="0">
                <a:effectLst/>
                <a:ea typeface="Calibri" panose="020F0502020204030204" pitchFamily="34" charset="0"/>
              </a:rPr>
              <a:t>Jamaica</a:t>
            </a:r>
          </a:p>
          <a:p>
            <a:r>
              <a:rPr lang="en-US" dirty="0">
                <a:effectLst/>
                <a:ea typeface="Calibri" panose="020F0502020204030204" pitchFamily="34" charset="0"/>
              </a:rPr>
              <a:t>BS Mechanical Engineering, New York Institute of Technology</a:t>
            </a:r>
            <a:endParaRPr lang="en-US" dirty="0"/>
          </a:p>
        </p:txBody>
      </p:sp>
      <p:pic>
        <p:nvPicPr>
          <p:cNvPr id="6" name="Picture Placeholder 5" descr="A person in a suit smiling&#10;&#10;Description automatically generated with medium confidence">
            <a:extLst>
              <a:ext uri="{FF2B5EF4-FFF2-40B4-BE49-F238E27FC236}">
                <a16:creationId xmlns:a16="http://schemas.microsoft.com/office/drawing/2014/main" id="{1B755128-F8BA-47DD-8D67-A0684B11F13A}"/>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683" b="683"/>
          <a:stretch>
            <a:fillRect/>
          </a:stretch>
        </p:blipFill>
        <p:spPr/>
      </p:pic>
    </p:spTree>
    <p:extLst>
      <p:ext uri="{BB962C8B-B14F-4D97-AF65-F5344CB8AC3E}">
        <p14:creationId xmlns:p14="http://schemas.microsoft.com/office/powerpoint/2010/main" val="4257542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3D318AC-D84B-4D67-BD05-465211772845}"/>
              </a:ext>
            </a:extLst>
          </p:cNvPr>
          <p:cNvPicPr>
            <a:picLocks noGrp="1" noChangeAspect="1"/>
          </p:cNvPicPr>
          <p:nvPr>
            <p:ph type="pic" sz="quarter" idx="11"/>
          </p:nvPr>
        </p:nvPicPr>
        <p:blipFill rotWithShape="1">
          <a:blip r:embed="rId3"/>
          <a:srcRect l="48208" r="48208"/>
          <a:stretch/>
        </p:blipFill>
        <p:spPr>
          <a:xfrm>
            <a:off x="294097" y="3318917"/>
            <a:ext cx="3695259" cy="2634074"/>
          </a:xfrm>
        </p:spPr>
      </p:pic>
      <p:pic>
        <p:nvPicPr>
          <p:cNvPr id="9" name="Picture 2">
            <a:extLst>
              <a:ext uri="{FF2B5EF4-FFF2-40B4-BE49-F238E27FC236}">
                <a16:creationId xmlns:a16="http://schemas.microsoft.com/office/drawing/2014/main" id="{6B8FDFB0-EB14-42A0-A2C4-356B8F800C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822" t="35278" r="7751" b="36906"/>
          <a:stretch/>
        </p:blipFill>
        <p:spPr bwMode="auto">
          <a:xfrm>
            <a:off x="452755" y="2599356"/>
            <a:ext cx="3562227" cy="323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C18B36D3-8DC9-4FA1-8821-72A3E40975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346" t="68940" r="7751" b="9091"/>
          <a:stretch/>
        </p:blipFill>
        <p:spPr bwMode="auto">
          <a:xfrm>
            <a:off x="4778288" y="3113455"/>
            <a:ext cx="3497360" cy="254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a:extLst>
              <a:ext uri="{FF2B5EF4-FFF2-40B4-BE49-F238E27FC236}">
                <a16:creationId xmlns:a16="http://schemas.microsoft.com/office/drawing/2014/main" id="{74ABAA8B-5EEF-4160-98E1-62C5877D8F18}"/>
              </a:ext>
            </a:extLst>
          </p:cNvPr>
          <p:cNvCxnSpPr>
            <a:cxnSpLocks/>
          </p:cNvCxnSpPr>
          <p:nvPr/>
        </p:nvCxnSpPr>
        <p:spPr bwMode="auto">
          <a:xfrm>
            <a:off x="1188174" y="3723137"/>
            <a:ext cx="6860357" cy="0"/>
          </a:xfrm>
          <a:prstGeom prst="line">
            <a:avLst/>
          </a:prstGeom>
          <a:solidFill>
            <a:schemeClr val="bg1"/>
          </a:solidFill>
          <a:ln w="19050" cap="flat" cmpd="sng" algn="ctr">
            <a:solidFill>
              <a:srgbClr val="C00000"/>
            </a:solidFill>
            <a:prstDash val="sysDot"/>
            <a:round/>
            <a:headEnd type="none" w="med" len="med"/>
            <a:tailEnd type="none" w="med" len="med"/>
          </a:ln>
          <a:effectLst/>
        </p:spPr>
      </p:cxnSp>
      <p:cxnSp>
        <p:nvCxnSpPr>
          <p:cNvPr id="12" name="Straight Connector 11">
            <a:extLst>
              <a:ext uri="{FF2B5EF4-FFF2-40B4-BE49-F238E27FC236}">
                <a16:creationId xmlns:a16="http://schemas.microsoft.com/office/drawing/2014/main" id="{4CEAB4FE-AFF6-43CC-AE55-99478B68C25E}"/>
              </a:ext>
            </a:extLst>
          </p:cNvPr>
          <p:cNvCxnSpPr>
            <a:cxnSpLocks/>
          </p:cNvCxnSpPr>
          <p:nvPr/>
        </p:nvCxnSpPr>
        <p:spPr bwMode="auto">
          <a:xfrm>
            <a:off x="1182711" y="5244886"/>
            <a:ext cx="6865820" cy="0"/>
          </a:xfrm>
          <a:prstGeom prst="line">
            <a:avLst/>
          </a:prstGeom>
          <a:solidFill>
            <a:schemeClr val="bg1"/>
          </a:solidFill>
          <a:ln w="19050" cap="flat" cmpd="sng" algn="ctr">
            <a:solidFill>
              <a:srgbClr val="C00000"/>
            </a:solidFill>
            <a:prstDash val="sysDot"/>
            <a:round/>
            <a:headEnd type="none" w="med" len="med"/>
            <a:tailEnd type="none" w="med" len="med"/>
          </a:ln>
          <a:effectLst/>
        </p:spPr>
      </p:cxnSp>
      <p:sp>
        <p:nvSpPr>
          <p:cNvPr id="13" name="Up-Down Arrow 19">
            <a:extLst>
              <a:ext uri="{FF2B5EF4-FFF2-40B4-BE49-F238E27FC236}">
                <a16:creationId xmlns:a16="http://schemas.microsoft.com/office/drawing/2014/main" id="{265F3693-2158-4D6B-9DD3-0CF85B25330E}"/>
              </a:ext>
            </a:extLst>
          </p:cNvPr>
          <p:cNvSpPr/>
          <p:nvPr/>
        </p:nvSpPr>
        <p:spPr bwMode="auto">
          <a:xfrm>
            <a:off x="6871832" y="4690020"/>
            <a:ext cx="153341" cy="521359"/>
          </a:xfrm>
          <a:prstGeom prst="upDownArrow">
            <a:avLst/>
          </a:prstGeom>
          <a:solidFill>
            <a:srgbClr val="FF0000"/>
          </a:solidFill>
          <a:ln w="127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ndParaRPr>
          </a:p>
        </p:txBody>
      </p:sp>
      <p:sp>
        <p:nvSpPr>
          <p:cNvPr id="14" name="Up-Down Arrow 19">
            <a:extLst>
              <a:ext uri="{FF2B5EF4-FFF2-40B4-BE49-F238E27FC236}">
                <a16:creationId xmlns:a16="http://schemas.microsoft.com/office/drawing/2014/main" id="{9793EB2E-6030-4B98-B967-165CBC13D757}"/>
              </a:ext>
            </a:extLst>
          </p:cNvPr>
          <p:cNvSpPr/>
          <p:nvPr/>
        </p:nvSpPr>
        <p:spPr bwMode="auto">
          <a:xfrm>
            <a:off x="7862645" y="3738539"/>
            <a:ext cx="122514" cy="291582"/>
          </a:xfrm>
          <a:prstGeom prst="upDownArrow">
            <a:avLst/>
          </a:prstGeom>
          <a:solidFill>
            <a:srgbClr val="FF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0000"/>
              </a:lnSpc>
              <a:spcBef>
                <a:spcPct val="0"/>
              </a:spcBef>
              <a:spcAft>
                <a:spcPct val="0"/>
              </a:spcAft>
              <a:buClrTx/>
              <a:buSzTx/>
              <a:buFontTx/>
              <a:buNone/>
              <a:tabLst/>
            </a:pPr>
            <a:endParaRPr kumimoji="0" lang="en-US" sz="1100" b="1" i="0" u="none" strike="noStrike" cap="none" normalizeH="0" baseline="0" dirty="0">
              <a:ln>
                <a:noFill/>
              </a:ln>
              <a:solidFill>
                <a:schemeClr val="tx1"/>
              </a:solidFill>
              <a:effectLst/>
              <a:latin typeface="Arial" charset="0"/>
            </a:endParaRPr>
          </a:p>
        </p:txBody>
      </p:sp>
      <p:sp>
        <p:nvSpPr>
          <p:cNvPr id="17" name="Text Placeholder 4">
            <a:extLst>
              <a:ext uri="{FF2B5EF4-FFF2-40B4-BE49-F238E27FC236}">
                <a16:creationId xmlns:a16="http://schemas.microsoft.com/office/drawing/2014/main" id="{234C277D-C254-4D09-997A-FDF273BD3B6D}"/>
              </a:ext>
            </a:extLst>
          </p:cNvPr>
          <p:cNvSpPr txBox="1">
            <a:spLocks/>
          </p:cNvSpPr>
          <p:nvPr/>
        </p:nvSpPr>
        <p:spPr>
          <a:xfrm>
            <a:off x="1181872" y="2937562"/>
            <a:ext cx="3443915" cy="342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rgbClr val="5E5E5E"/>
                </a:solidFill>
                <a:latin typeface="Arial" panose="020B0604020202020204" pitchFamily="34" charset="0"/>
                <a:cs typeface="Arial" panose="020B0604020202020204" pitchFamily="34" charset="0"/>
              </a:rPr>
              <a:t>Solar PV</a:t>
            </a:r>
          </a:p>
        </p:txBody>
      </p:sp>
      <p:sp>
        <p:nvSpPr>
          <p:cNvPr id="18" name="Text Placeholder 4">
            <a:extLst>
              <a:ext uri="{FF2B5EF4-FFF2-40B4-BE49-F238E27FC236}">
                <a16:creationId xmlns:a16="http://schemas.microsoft.com/office/drawing/2014/main" id="{5AD7FF31-787A-49B7-89DD-78ABE59B3E89}"/>
              </a:ext>
            </a:extLst>
          </p:cNvPr>
          <p:cNvSpPr txBox="1">
            <a:spLocks/>
          </p:cNvSpPr>
          <p:nvPr/>
        </p:nvSpPr>
        <p:spPr>
          <a:xfrm>
            <a:off x="5314087" y="2825760"/>
            <a:ext cx="3443916" cy="3425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rgbClr val="5E5E5E"/>
                </a:solidFill>
                <a:latin typeface="Arial" panose="020B0604020202020204" pitchFamily="34" charset="0"/>
                <a:cs typeface="Arial" panose="020B0604020202020204" pitchFamily="34" charset="0"/>
              </a:rPr>
              <a:t>Energy Efficiency, Demand Response, then Solar PV</a:t>
            </a:r>
          </a:p>
        </p:txBody>
      </p:sp>
      <p:pic>
        <p:nvPicPr>
          <p:cNvPr id="23" name="Picture 22">
            <a:extLst>
              <a:ext uri="{FF2B5EF4-FFF2-40B4-BE49-F238E27FC236}">
                <a16:creationId xmlns:a16="http://schemas.microsoft.com/office/drawing/2014/main" id="{703080E6-B016-4C41-AF2D-57B5A75ABE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2711" y="449618"/>
            <a:ext cx="3443077" cy="2295384"/>
          </a:xfrm>
          <a:prstGeom prst="rect">
            <a:avLst/>
          </a:prstGeom>
        </p:spPr>
      </p:pic>
      <p:pic>
        <p:nvPicPr>
          <p:cNvPr id="24" name="Picture 23">
            <a:extLst>
              <a:ext uri="{FF2B5EF4-FFF2-40B4-BE49-F238E27FC236}">
                <a16:creationId xmlns:a16="http://schemas.microsoft.com/office/drawing/2014/main" id="{9C90A667-92ED-49D3-B935-3DC47740F0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4087" y="460871"/>
            <a:ext cx="3443916" cy="2295384"/>
          </a:xfrm>
          <a:prstGeom prst="rect">
            <a:avLst/>
          </a:prstGeom>
        </p:spPr>
      </p:pic>
      <p:sp>
        <p:nvSpPr>
          <p:cNvPr id="2" name="Text Placeholder 6">
            <a:extLst>
              <a:ext uri="{FF2B5EF4-FFF2-40B4-BE49-F238E27FC236}">
                <a16:creationId xmlns:a16="http://schemas.microsoft.com/office/drawing/2014/main" id="{1A949D35-A5FE-0509-97C6-45202DEB5E9B}"/>
              </a:ext>
            </a:extLst>
          </p:cNvPr>
          <p:cNvSpPr txBox="1">
            <a:spLocks/>
          </p:cNvSpPr>
          <p:nvPr/>
        </p:nvSpPr>
        <p:spPr>
          <a:xfrm>
            <a:off x="517519" y="5647958"/>
            <a:ext cx="3954581" cy="615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5E5E5E"/>
                </a:solidFill>
                <a:ea typeface="Source Sans Pro" panose="020B0503030403020204" pitchFamily="34" charset="0"/>
                <a:cs typeface="Carme"/>
                <a:sym typeface="Carme"/>
              </a:rPr>
              <a:t>Source: </a:t>
            </a:r>
            <a:r>
              <a:rPr lang="en-US" sz="1000" dirty="0">
                <a:solidFill>
                  <a:srgbClr val="5E5E5E"/>
                </a:solidFill>
                <a:effectLst/>
                <a:ea typeface="Calibri" panose="020F0502020204030204" pitchFamily="34" charset="0"/>
              </a:rPr>
              <a:t>PG&amp;E </a:t>
            </a:r>
            <a:endParaRPr lang="en-US" sz="1000" dirty="0">
              <a:solidFill>
                <a:srgbClr val="5E5E5E"/>
              </a:solidFill>
              <a:ea typeface="Source Sans Pro" panose="020B0503030403020204" pitchFamily="34" charset="0"/>
              <a:cs typeface="Carme"/>
              <a:sym typeface="Carme"/>
            </a:endParaRPr>
          </a:p>
          <a:p>
            <a:pPr marL="0" indent="0">
              <a:buNone/>
            </a:pPr>
            <a:endParaRPr lang="en-US" sz="1000" dirty="0">
              <a:solidFill>
                <a:srgbClr val="5E5E5E"/>
              </a:solidFill>
              <a:ea typeface="Source Sans Pro" panose="020B0503030403020204" pitchFamily="34" charset="0"/>
              <a:cs typeface="Carme"/>
              <a:sym typeface="Carme"/>
            </a:endParaRPr>
          </a:p>
        </p:txBody>
      </p:sp>
    </p:spTree>
    <p:extLst>
      <p:ext uri="{BB962C8B-B14F-4D97-AF65-F5344CB8AC3E}">
        <p14:creationId xmlns:p14="http://schemas.microsoft.com/office/powerpoint/2010/main" val="675408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10;&#10;Description automatically generated">
            <a:extLst>
              <a:ext uri="{FF2B5EF4-FFF2-40B4-BE49-F238E27FC236}">
                <a16:creationId xmlns:a16="http://schemas.microsoft.com/office/drawing/2014/main" id="{A4F2F3E0-1F2B-4BCD-84AF-E8E0F794AC0E}"/>
              </a:ext>
            </a:extLst>
          </p:cNvPr>
          <p:cNvPicPr>
            <a:picLocks noChangeAspect="1"/>
          </p:cNvPicPr>
          <p:nvPr/>
        </p:nvPicPr>
        <p:blipFill rotWithShape="1">
          <a:blip r:embed="rId3">
            <a:extLst>
              <a:ext uri="{28A0092B-C50C-407E-A947-70E740481C1C}">
                <a14:useLocalDpi xmlns:a14="http://schemas.microsoft.com/office/drawing/2010/main" val="0"/>
              </a:ext>
            </a:extLst>
          </a:blip>
          <a:srcRect t="-1" b="283"/>
          <a:stretch/>
        </p:blipFill>
        <p:spPr>
          <a:xfrm>
            <a:off x="1708463" y="8653"/>
            <a:ext cx="8775073" cy="5645699"/>
          </a:xfrm>
          <a:prstGeom prst="rect">
            <a:avLst/>
          </a:prstGeom>
        </p:spPr>
      </p:pic>
      <p:sp>
        <p:nvSpPr>
          <p:cNvPr id="5" name="TextBox 4">
            <a:extLst>
              <a:ext uri="{FF2B5EF4-FFF2-40B4-BE49-F238E27FC236}">
                <a16:creationId xmlns:a16="http://schemas.microsoft.com/office/drawing/2014/main" id="{282E325A-B310-007B-42A1-9000B71EB6CD}"/>
              </a:ext>
            </a:extLst>
          </p:cNvPr>
          <p:cNvSpPr txBox="1"/>
          <p:nvPr/>
        </p:nvSpPr>
        <p:spPr>
          <a:xfrm>
            <a:off x="10556383" y="3709022"/>
            <a:ext cx="1669896" cy="95410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ACC5B"/>
                </a:solidFill>
                <a:effectLst/>
                <a:uLnTx/>
                <a:uFillTx/>
                <a:latin typeface="Arial" panose="020B0604020202020204" pitchFamily="34" charset="0"/>
                <a:cs typeface="Arial" panose="020B0604020202020204" pitchFamily="34" charset="0"/>
              </a:rPr>
              <a:t>After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9ACC5B"/>
                </a:solidFill>
                <a:effectLst/>
                <a:uLnTx/>
                <a:uFillTx/>
                <a:latin typeface="Arial" panose="020B0604020202020204" pitchFamily="34" charset="0"/>
                <a:cs typeface="Arial" panose="020B0604020202020204" pitchFamily="34" charset="0"/>
              </a:rPr>
              <a:t>Tier IV</a:t>
            </a:r>
            <a:endParaRPr kumimoji="0" lang="en-US" sz="2800" b="0" i="0" u="none" strike="noStrike" kern="1200" cap="none" spc="0" normalizeH="0" baseline="0" noProof="0" dirty="0">
              <a:ln>
                <a:noFill/>
              </a:ln>
              <a:solidFill>
                <a:srgbClr val="9ACC5B"/>
              </a:solidFill>
              <a:effectLst/>
              <a:uLnTx/>
              <a:uFillTx/>
              <a:latin typeface="Arial" panose="020B0604020202020204" pitchFamily="34" charset="0"/>
              <a:cs typeface="Arial" panose="020B0604020202020204" pitchFamily="34" charset="0"/>
            </a:endParaRPr>
          </a:p>
        </p:txBody>
      </p:sp>
      <p:sp>
        <p:nvSpPr>
          <p:cNvPr id="2" name="Text Placeholder 6">
            <a:extLst>
              <a:ext uri="{FF2B5EF4-FFF2-40B4-BE49-F238E27FC236}">
                <a16:creationId xmlns:a16="http://schemas.microsoft.com/office/drawing/2014/main" id="{23F371F7-C14C-5DF6-E47B-452A1DCD6C0D}"/>
              </a:ext>
            </a:extLst>
          </p:cNvPr>
          <p:cNvSpPr txBox="1">
            <a:spLocks/>
          </p:cNvSpPr>
          <p:nvPr/>
        </p:nvSpPr>
        <p:spPr>
          <a:xfrm>
            <a:off x="553793" y="5654352"/>
            <a:ext cx="4939719" cy="615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5E5E5E"/>
                </a:solidFill>
                <a:ea typeface="Source Sans Pro" panose="020B0503030403020204" pitchFamily="34" charset="0"/>
                <a:cs typeface="Carme"/>
                <a:sym typeface="Carme"/>
              </a:rPr>
              <a:t>Source: NYSERDA Progress Toward Renewable Energy Goals</a:t>
            </a:r>
          </a:p>
        </p:txBody>
      </p:sp>
    </p:spTree>
    <p:extLst>
      <p:ext uri="{BB962C8B-B14F-4D97-AF65-F5344CB8AC3E}">
        <p14:creationId xmlns:p14="http://schemas.microsoft.com/office/powerpoint/2010/main" val="85705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B992-C0E4-25BB-F1BD-DEB7207DFE5F}"/>
              </a:ext>
            </a:extLst>
          </p:cNvPr>
          <p:cNvSpPr txBox="1">
            <a:spLocks/>
          </p:cNvSpPr>
          <p:nvPr/>
        </p:nvSpPr>
        <p:spPr>
          <a:xfrm>
            <a:off x="306980" y="2811631"/>
            <a:ext cx="11578040" cy="6173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000" b="1" dirty="0">
              <a:solidFill>
                <a:srgbClr val="5E5E5E"/>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2E0DA56E-70FC-56FC-028A-3560E87D97DD}"/>
              </a:ext>
            </a:extLst>
          </p:cNvPr>
          <p:cNvSpPr txBox="1">
            <a:spLocks/>
          </p:cNvSpPr>
          <p:nvPr/>
        </p:nvSpPr>
        <p:spPr>
          <a:xfrm>
            <a:off x="306980" y="3121922"/>
            <a:ext cx="11578040" cy="6173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5E5E5E"/>
                </a:solidFill>
                <a:latin typeface="Arial" panose="020B0604020202020204" pitchFamily="34" charset="0"/>
                <a:cs typeface="Arial" panose="020B0604020202020204" pitchFamily="34" charset="0"/>
              </a:rPr>
              <a:t>Decarbonization planning resources </a:t>
            </a:r>
          </a:p>
        </p:txBody>
      </p:sp>
    </p:spTree>
    <p:extLst>
      <p:ext uri="{BB962C8B-B14F-4D97-AF65-F5344CB8AC3E}">
        <p14:creationId xmlns:p14="http://schemas.microsoft.com/office/powerpoint/2010/main" val="1197906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17B41D4-E976-2390-DCC7-C3ECC921FC22}"/>
              </a:ext>
            </a:extLst>
          </p:cNvPr>
          <p:cNvPicPr>
            <a:picLocks noChangeAspect="1"/>
          </p:cNvPicPr>
          <p:nvPr/>
        </p:nvPicPr>
        <p:blipFill>
          <a:blip r:embed="rId3"/>
          <a:stretch>
            <a:fillRect/>
          </a:stretch>
        </p:blipFill>
        <p:spPr>
          <a:xfrm>
            <a:off x="9891822" y="2415475"/>
            <a:ext cx="1878433" cy="2590519"/>
          </a:xfrm>
          <a:prstGeom prst="rect">
            <a:avLst/>
          </a:prstGeom>
        </p:spPr>
      </p:pic>
      <p:sp>
        <p:nvSpPr>
          <p:cNvPr id="2" name="Title 1">
            <a:extLst>
              <a:ext uri="{FF2B5EF4-FFF2-40B4-BE49-F238E27FC236}">
                <a16:creationId xmlns:a16="http://schemas.microsoft.com/office/drawing/2014/main" id="{B49A9130-9908-5595-709A-DA379179A012}"/>
              </a:ext>
            </a:extLst>
          </p:cNvPr>
          <p:cNvSpPr>
            <a:spLocks noGrp="1"/>
          </p:cNvSpPr>
          <p:nvPr>
            <p:ph type="title"/>
          </p:nvPr>
        </p:nvSpPr>
        <p:spPr/>
        <p:txBody>
          <a:bodyPr/>
          <a:lstStyle/>
          <a:p>
            <a:r>
              <a:rPr lang="en-US" dirty="0"/>
              <a:t>Decarbonization planning resources</a:t>
            </a:r>
          </a:p>
        </p:txBody>
      </p:sp>
      <p:sp>
        <p:nvSpPr>
          <p:cNvPr id="3" name="Text Placeholder 2">
            <a:extLst>
              <a:ext uri="{FF2B5EF4-FFF2-40B4-BE49-F238E27FC236}">
                <a16:creationId xmlns:a16="http://schemas.microsoft.com/office/drawing/2014/main" id="{8BCB4282-5DE3-DF9B-B7BE-BE672EA256D3}"/>
              </a:ext>
            </a:extLst>
          </p:cNvPr>
          <p:cNvSpPr>
            <a:spLocks noGrp="1"/>
          </p:cNvSpPr>
          <p:nvPr>
            <p:ph type="body" sz="quarter" idx="10"/>
          </p:nvPr>
        </p:nvSpPr>
        <p:spPr>
          <a:xfrm>
            <a:off x="306980" y="1351808"/>
            <a:ext cx="11406187" cy="617370"/>
          </a:xfrm>
        </p:spPr>
        <p:txBody>
          <a:bodyPr/>
          <a:lstStyle/>
          <a:p>
            <a:pPr marL="0" indent="0">
              <a:buNone/>
            </a:pPr>
            <a:r>
              <a:rPr lang="en-US" b="1" dirty="0"/>
              <a:t>NBI</a:t>
            </a:r>
          </a:p>
        </p:txBody>
      </p:sp>
      <p:pic>
        <p:nvPicPr>
          <p:cNvPr id="4" name="Picture 3">
            <a:extLst>
              <a:ext uri="{FF2B5EF4-FFF2-40B4-BE49-F238E27FC236}">
                <a16:creationId xmlns:a16="http://schemas.microsoft.com/office/drawing/2014/main" id="{D692EF8F-9C8D-5AC5-328D-E3286D8DB9E6}"/>
              </a:ext>
            </a:extLst>
          </p:cNvPr>
          <p:cNvPicPr>
            <a:picLocks noChangeAspect="1"/>
          </p:cNvPicPr>
          <p:nvPr/>
        </p:nvPicPr>
        <p:blipFill>
          <a:blip r:embed="rId4"/>
          <a:stretch>
            <a:fillRect/>
          </a:stretch>
        </p:blipFill>
        <p:spPr>
          <a:xfrm>
            <a:off x="342800" y="2393512"/>
            <a:ext cx="2078383" cy="2642321"/>
          </a:xfrm>
          <a:prstGeom prst="rect">
            <a:avLst/>
          </a:prstGeom>
        </p:spPr>
      </p:pic>
      <p:sp>
        <p:nvSpPr>
          <p:cNvPr id="7" name="Text Placeholder 2">
            <a:extLst>
              <a:ext uri="{FF2B5EF4-FFF2-40B4-BE49-F238E27FC236}">
                <a16:creationId xmlns:a16="http://schemas.microsoft.com/office/drawing/2014/main" id="{9026B5B8-D613-E4B9-B06E-57396FA0D4BD}"/>
              </a:ext>
            </a:extLst>
          </p:cNvPr>
          <p:cNvSpPr txBox="1">
            <a:spLocks/>
          </p:cNvSpPr>
          <p:nvPr/>
        </p:nvSpPr>
        <p:spPr>
          <a:xfrm>
            <a:off x="387661" y="5418047"/>
            <a:ext cx="3980712"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808080"/>
                </a:solidFill>
              </a:rPr>
              <a:t>Source: https://newbuildings.org/</a:t>
            </a:r>
          </a:p>
        </p:txBody>
      </p:sp>
      <p:pic>
        <p:nvPicPr>
          <p:cNvPr id="13" name="Picture 12">
            <a:extLst>
              <a:ext uri="{FF2B5EF4-FFF2-40B4-BE49-F238E27FC236}">
                <a16:creationId xmlns:a16="http://schemas.microsoft.com/office/drawing/2014/main" id="{30BF76F2-1720-7B3E-876D-0908BB2B7C73}"/>
              </a:ext>
            </a:extLst>
          </p:cNvPr>
          <p:cNvPicPr>
            <a:picLocks noChangeAspect="1"/>
          </p:cNvPicPr>
          <p:nvPr/>
        </p:nvPicPr>
        <p:blipFill>
          <a:blip r:embed="rId5"/>
          <a:stretch>
            <a:fillRect/>
          </a:stretch>
        </p:blipFill>
        <p:spPr>
          <a:xfrm>
            <a:off x="3721192" y="2362198"/>
            <a:ext cx="2128848" cy="2697075"/>
          </a:xfrm>
          <a:prstGeom prst="rect">
            <a:avLst/>
          </a:prstGeom>
        </p:spPr>
      </p:pic>
      <p:pic>
        <p:nvPicPr>
          <p:cNvPr id="14" name="Picture 13">
            <a:extLst>
              <a:ext uri="{FF2B5EF4-FFF2-40B4-BE49-F238E27FC236}">
                <a16:creationId xmlns:a16="http://schemas.microsoft.com/office/drawing/2014/main" id="{B7C488D0-6A8D-2B1E-A928-724372E42CB3}"/>
              </a:ext>
            </a:extLst>
          </p:cNvPr>
          <p:cNvPicPr>
            <a:picLocks noChangeAspect="1"/>
          </p:cNvPicPr>
          <p:nvPr/>
        </p:nvPicPr>
        <p:blipFill>
          <a:blip r:embed="rId6"/>
          <a:stretch>
            <a:fillRect/>
          </a:stretch>
        </p:blipFill>
        <p:spPr>
          <a:xfrm>
            <a:off x="5764258" y="2368448"/>
            <a:ext cx="2106673" cy="2667385"/>
          </a:xfrm>
          <a:prstGeom prst="rect">
            <a:avLst/>
          </a:prstGeom>
        </p:spPr>
      </p:pic>
      <p:pic>
        <p:nvPicPr>
          <p:cNvPr id="15" name="Picture 14">
            <a:extLst>
              <a:ext uri="{FF2B5EF4-FFF2-40B4-BE49-F238E27FC236}">
                <a16:creationId xmlns:a16="http://schemas.microsoft.com/office/drawing/2014/main" id="{744CD601-9AD9-E98B-6910-738FFAFD1DDC}"/>
              </a:ext>
            </a:extLst>
          </p:cNvPr>
          <p:cNvPicPr>
            <a:picLocks noChangeAspect="1"/>
          </p:cNvPicPr>
          <p:nvPr/>
        </p:nvPicPr>
        <p:blipFill>
          <a:blip r:embed="rId7"/>
          <a:stretch>
            <a:fillRect/>
          </a:stretch>
        </p:blipFill>
        <p:spPr>
          <a:xfrm>
            <a:off x="7870931" y="2391887"/>
            <a:ext cx="2036912" cy="2667386"/>
          </a:xfrm>
          <a:prstGeom prst="rect">
            <a:avLst/>
          </a:prstGeom>
        </p:spPr>
      </p:pic>
      <p:sp>
        <p:nvSpPr>
          <p:cNvPr id="17" name="Text Placeholder 2">
            <a:extLst>
              <a:ext uri="{FF2B5EF4-FFF2-40B4-BE49-F238E27FC236}">
                <a16:creationId xmlns:a16="http://schemas.microsoft.com/office/drawing/2014/main" id="{E962B7D0-613D-7275-DA3B-D84D497F457D}"/>
              </a:ext>
            </a:extLst>
          </p:cNvPr>
          <p:cNvSpPr txBox="1">
            <a:spLocks/>
          </p:cNvSpPr>
          <p:nvPr/>
        </p:nvSpPr>
        <p:spPr>
          <a:xfrm>
            <a:off x="3816192" y="1254478"/>
            <a:ext cx="11406187" cy="6173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E5E5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E5E5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E5E5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E5E5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E5E5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ASHRAE</a:t>
            </a:r>
          </a:p>
        </p:txBody>
      </p:sp>
      <p:sp>
        <p:nvSpPr>
          <p:cNvPr id="20" name="Text Placeholder 2">
            <a:extLst>
              <a:ext uri="{FF2B5EF4-FFF2-40B4-BE49-F238E27FC236}">
                <a16:creationId xmlns:a16="http://schemas.microsoft.com/office/drawing/2014/main" id="{E8811728-238F-4D36-27CA-4DDB1022E9FE}"/>
              </a:ext>
            </a:extLst>
          </p:cNvPr>
          <p:cNvSpPr txBox="1">
            <a:spLocks/>
          </p:cNvSpPr>
          <p:nvPr/>
        </p:nvSpPr>
        <p:spPr>
          <a:xfrm>
            <a:off x="3789766" y="5428602"/>
            <a:ext cx="5432919"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808080"/>
                </a:solidFill>
              </a:rPr>
              <a:t>Source: https://www.ashrae.org/technical-resources/aedgs/zero-energy-aedg-free-download</a:t>
            </a:r>
          </a:p>
        </p:txBody>
      </p:sp>
    </p:spTree>
    <p:extLst>
      <p:ext uri="{BB962C8B-B14F-4D97-AF65-F5344CB8AC3E}">
        <p14:creationId xmlns:p14="http://schemas.microsoft.com/office/powerpoint/2010/main" val="46343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E77DA-A59C-D669-6E6C-C5FE4A992394}"/>
              </a:ext>
            </a:extLst>
          </p:cNvPr>
          <p:cNvSpPr>
            <a:spLocks noGrp="1"/>
          </p:cNvSpPr>
          <p:nvPr>
            <p:ph type="title"/>
          </p:nvPr>
        </p:nvSpPr>
        <p:spPr/>
        <p:txBody>
          <a:bodyPr/>
          <a:lstStyle/>
          <a:p>
            <a:r>
              <a:rPr lang="en-US" dirty="0"/>
              <a:t>Decarbonization additional planning resources</a:t>
            </a:r>
          </a:p>
        </p:txBody>
      </p:sp>
      <p:pic>
        <p:nvPicPr>
          <p:cNvPr id="4" name="Picture 3">
            <a:extLst>
              <a:ext uri="{FF2B5EF4-FFF2-40B4-BE49-F238E27FC236}">
                <a16:creationId xmlns:a16="http://schemas.microsoft.com/office/drawing/2014/main" id="{4A30930F-05F4-F038-51BA-6041D6E69EB8}"/>
              </a:ext>
            </a:extLst>
          </p:cNvPr>
          <p:cNvPicPr>
            <a:picLocks noChangeAspect="1"/>
          </p:cNvPicPr>
          <p:nvPr/>
        </p:nvPicPr>
        <p:blipFill>
          <a:blip r:embed="rId3"/>
          <a:stretch>
            <a:fillRect/>
          </a:stretch>
        </p:blipFill>
        <p:spPr>
          <a:xfrm>
            <a:off x="768002" y="2874471"/>
            <a:ext cx="4098587" cy="1109057"/>
          </a:xfrm>
          <a:prstGeom prst="rect">
            <a:avLst/>
          </a:prstGeom>
        </p:spPr>
      </p:pic>
      <p:pic>
        <p:nvPicPr>
          <p:cNvPr id="5" name="Picture 4">
            <a:extLst>
              <a:ext uri="{FF2B5EF4-FFF2-40B4-BE49-F238E27FC236}">
                <a16:creationId xmlns:a16="http://schemas.microsoft.com/office/drawing/2014/main" id="{020E775E-AC45-A3F0-B655-51693571669C}"/>
              </a:ext>
            </a:extLst>
          </p:cNvPr>
          <p:cNvPicPr>
            <a:picLocks noChangeAspect="1"/>
          </p:cNvPicPr>
          <p:nvPr/>
        </p:nvPicPr>
        <p:blipFill>
          <a:blip r:embed="rId4"/>
          <a:stretch>
            <a:fillRect/>
          </a:stretch>
        </p:blipFill>
        <p:spPr>
          <a:xfrm>
            <a:off x="9288646" y="2202105"/>
            <a:ext cx="2135352" cy="2144885"/>
          </a:xfrm>
          <a:prstGeom prst="rect">
            <a:avLst/>
          </a:prstGeom>
        </p:spPr>
      </p:pic>
      <p:sp>
        <p:nvSpPr>
          <p:cNvPr id="3" name="Text Placeholder 2">
            <a:extLst>
              <a:ext uri="{FF2B5EF4-FFF2-40B4-BE49-F238E27FC236}">
                <a16:creationId xmlns:a16="http://schemas.microsoft.com/office/drawing/2014/main" id="{8513AAF5-36E8-EA06-DC99-C2C131237906}"/>
              </a:ext>
            </a:extLst>
          </p:cNvPr>
          <p:cNvSpPr txBox="1">
            <a:spLocks/>
          </p:cNvSpPr>
          <p:nvPr/>
        </p:nvSpPr>
        <p:spPr>
          <a:xfrm>
            <a:off x="387660" y="5418047"/>
            <a:ext cx="5200733"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808080"/>
                </a:solidFill>
              </a:rPr>
              <a:t>Source: https://passivehouseaccelerator.com/passive-house/what-passive-house-standards</a:t>
            </a:r>
          </a:p>
        </p:txBody>
      </p:sp>
      <p:sp>
        <p:nvSpPr>
          <p:cNvPr id="7" name="Text Placeholder 2">
            <a:extLst>
              <a:ext uri="{FF2B5EF4-FFF2-40B4-BE49-F238E27FC236}">
                <a16:creationId xmlns:a16="http://schemas.microsoft.com/office/drawing/2014/main" id="{26D07DF4-855A-8CA4-2A4E-04E2B8375526}"/>
              </a:ext>
            </a:extLst>
          </p:cNvPr>
          <p:cNvSpPr txBox="1">
            <a:spLocks/>
          </p:cNvSpPr>
          <p:nvPr/>
        </p:nvSpPr>
        <p:spPr>
          <a:xfrm>
            <a:off x="5588393" y="5418047"/>
            <a:ext cx="2897869"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dirty="0">
                <a:solidFill>
                  <a:srgbClr val="808080"/>
                </a:solidFill>
              </a:rPr>
              <a:t>Source: </a:t>
            </a:r>
            <a:r>
              <a:rPr lang="en-US" sz="1000" dirty="0">
                <a:solidFill>
                  <a:srgbClr val="808080"/>
                </a:solidFill>
                <a:hlinkClick r:id="rId5"/>
              </a:rPr>
              <a:t>https://sustainableinfrastructure.org/</a:t>
            </a:r>
            <a:endParaRPr lang="en-US" sz="1000" dirty="0">
              <a:solidFill>
                <a:srgbClr val="808080"/>
              </a:solidFill>
            </a:endParaRPr>
          </a:p>
          <a:p>
            <a:pPr marL="0" indent="0">
              <a:spcBef>
                <a:spcPts val="0"/>
              </a:spcBef>
              <a:buNone/>
            </a:pPr>
            <a:r>
              <a:rPr lang="en-US" sz="1000" dirty="0">
                <a:solidFill>
                  <a:srgbClr val="808080"/>
                </a:solidFill>
              </a:rPr>
              <a:t>envision-v3-one-year-anniversary/</a:t>
            </a:r>
          </a:p>
        </p:txBody>
      </p:sp>
      <p:sp>
        <p:nvSpPr>
          <p:cNvPr id="8" name="Text Placeholder 2">
            <a:extLst>
              <a:ext uri="{FF2B5EF4-FFF2-40B4-BE49-F238E27FC236}">
                <a16:creationId xmlns:a16="http://schemas.microsoft.com/office/drawing/2014/main" id="{57A9F590-C4DC-1E9D-2586-3B21AB10E49C}"/>
              </a:ext>
            </a:extLst>
          </p:cNvPr>
          <p:cNvSpPr txBox="1">
            <a:spLocks/>
          </p:cNvSpPr>
          <p:nvPr/>
        </p:nvSpPr>
        <p:spPr>
          <a:xfrm>
            <a:off x="9433642" y="5418047"/>
            <a:ext cx="3980712"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dirty="0">
                <a:solidFill>
                  <a:srgbClr val="808080"/>
                </a:solidFill>
              </a:rPr>
              <a:t>Source:  </a:t>
            </a:r>
            <a:r>
              <a:rPr lang="en-US" sz="1000" dirty="0">
                <a:solidFill>
                  <a:srgbClr val="808080"/>
                </a:solidFill>
                <a:hlinkClick r:id="rId6"/>
              </a:rPr>
              <a:t>https://www.usgbcwm.org/home/</a:t>
            </a:r>
            <a:endParaRPr lang="en-US" sz="1000" dirty="0">
              <a:solidFill>
                <a:srgbClr val="808080"/>
              </a:solidFill>
            </a:endParaRPr>
          </a:p>
          <a:p>
            <a:pPr marL="0" indent="0">
              <a:spcBef>
                <a:spcPts val="0"/>
              </a:spcBef>
              <a:buNone/>
            </a:pPr>
            <a:r>
              <a:rPr lang="en-US" sz="1000" dirty="0">
                <a:solidFill>
                  <a:srgbClr val="808080"/>
                </a:solidFill>
              </a:rPr>
              <a:t>logo-leed-round_v3/  </a:t>
            </a:r>
          </a:p>
        </p:txBody>
      </p:sp>
      <p:pic>
        <p:nvPicPr>
          <p:cNvPr id="1028" name="Picture 4">
            <a:extLst>
              <a:ext uri="{FF2B5EF4-FFF2-40B4-BE49-F238E27FC236}">
                <a16:creationId xmlns:a16="http://schemas.microsoft.com/office/drawing/2014/main" id="{4F813EE7-505E-942F-FC6B-AFC3682CAD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7287" y="2246081"/>
            <a:ext cx="1984675" cy="247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829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6BD2C75E-2401-2FDE-A8DC-203C8F5C0C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36" t="7275" r="3636" b="18352"/>
          <a:stretch/>
        </p:blipFill>
        <p:spPr bwMode="auto">
          <a:xfrm>
            <a:off x="0" y="-39756"/>
            <a:ext cx="121920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a:extLst>
              <a:ext uri="{FF2B5EF4-FFF2-40B4-BE49-F238E27FC236}">
                <a16:creationId xmlns:a16="http://schemas.microsoft.com/office/drawing/2014/main" id="{29295DFD-24BC-B3CB-2BB5-0937247CB076}"/>
              </a:ext>
            </a:extLst>
          </p:cNvPr>
          <p:cNvSpPr txBox="1">
            <a:spLocks/>
          </p:cNvSpPr>
          <p:nvPr/>
        </p:nvSpPr>
        <p:spPr>
          <a:xfrm>
            <a:off x="394447" y="5630026"/>
            <a:ext cx="3980712"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808080"/>
                </a:solidFill>
              </a:rPr>
              <a:t>Source: U.S Green Building Council 2020</a:t>
            </a:r>
          </a:p>
        </p:txBody>
      </p:sp>
    </p:spTree>
    <p:extLst>
      <p:ext uri="{BB962C8B-B14F-4D97-AF65-F5344CB8AC3E}">
        <p14:creationId xmlns:p14="http://schemas.microsoft.com/office/powerpoint/2010/main" val="3639401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4E203293-AB16-3036-9D55-6C2EEDCB1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3"/>
          <a:stretch/>
        </p:blipFill>
        <p:spPr bwMode="auto">
          <a:xfrm>
            <a:off x="957397" y="0"/>
            <a:ext cx="10503083" cy="585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a:extLst>
              <a:ext uri="{FF2B5EF4-FFF2-40B4-BE49-F238E27FC236}">
                <a16:creationId xmlns:a16="http://schemas.microsoft.com/office/drawing/2014/main" id="{50DD6A15-4C03-29E1-CB4E-8DDCEA3FE988}"/>
              </a:ext>
            </a:extLst>
          </p:cNvPr>
          <p:cNvSpPr txBox="1">
            <a:spLocks/>
          </p:cNvSpPr>
          <p:nvPr/>
        </p:nvSpPr>
        <p:spPr>
          <a:xfrm>
            <a:off x="387661" y="5428321"/>
            <a:ext cx="3980712"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808080"/>
                </a:solidFill>
              </a:rPr>
              <a:t>Source: U.S Green Building Council 2020</a:t>
            </a:r>
          </a:p>
        </p:txBody>
      </p:sp>
    </p:spTree>
    <p:extLst>
      <p:ext uri="{BB962C8B-B14F-4D97-AF65-F5344CB8AC3E}">
        <p14:creationId xmlns:p14="http://schemas.microsoft.com/office/powerpoint/2010/main" val="2066160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C8187F-4055-47A9-BBDA-F2FF97CE6C3E}"/>
              </a:ext>
            </a:extLst>
          </p:cNvPr>
          <p:cNvSpPr>
            <a:spLocks noGrp="1"/>
          </p:cNvSpPr>
          <p:nvPr>
            <p:ph type="title"/>
          </p:nvPr>
        </p:nvSpPr>
        <p:spPr/>
        <p:txBody>
          <a:bodyPr/>
          <a:lstStyle/>
          <a:p>
            <a:r>
              <a:rPr lang="en-US" dirty="0"/>
              <a:t>California and federal incentives for building decarbonization</a:t>
            </a:r>
          </a:p>
        </p:txBody>
      </p:sp>
      <p:sp>
        <p:nvSpPr>
          <p:cNvPr id="6" name="Text Placeholder 5">
            <a:extLst>
              <a:ext uri="{FF2B5EF4-FFF2-40B4-BE49-F238E27FC236}">
                <a16:creationId xmlns:a16="http://schemas.microsoft.com/office/drawing/2014/main" id="{F0668FAB-420D-4A3F-9746-6DE5FEB42D61}"/>
              </a:ext>
            </a:extLst>
          </p:cNvPr>
          <p:cNvSpPr>
            <a:spLocks noGrp="1"/>
          </p:cNvSpPr>
          <p:nvPr>
            <p:ph type="body" sz="quarter" idx="10"/>
          </p:nvPr>
        </p:nvSpPr>
        <p:spPr>
          <a:xfrm>
            <a:off x="616261" y="1042696"/>
            <a:ext cx="5302354" cy="5810415"/>
          </a:xfrm>
        </p:spPr>
        <p:txBody>
          <a:bodyPr/>
          <a:lstStyle/>
          <a:p>
            <a:pPr marL="0" indent="0" algn="ctr">
              <a:buNone/>
            </a:pPr>
            <a:r>
              <a:rPr lang="en-US" b="1" u="sng" dirty="0"/>
              <a:t>California</a:t>
            </a:r>
          </a:p>
          <a:p>
            <a:pPr marL="0" indent="0" algn="ctr">
              <a:buNone/>
            </a:pPr>
            <a:endParaRPr lang="en-US" sz="500" b="1" u="sng" dirty="0"/>
          </a:p>
          <a:p>
            <a:pPr lvl="1"/>
            <a:r>
              <a:rPr lang="en-US" sz="2200" b="1" u="sng" dirty="0"/>
              <a:t>$622.4M </a:t>
            </a:r>
            <a:r>
              <a:rPr lang="en-US" sz="2200" dirty="0"/>
              <a:t>to retrofit existing buildings and </a:t>
            </a:r>
            <a:r>
              <a:rPr lang="en-US" sz="2200" b="1" u="sng" dirty="0"/>
              <a:t>$300M</a:t>
            </a:r>
            <a:r>
              <a:rPr lang="en-US" sz="2200" dirty="0"/>
              <a:t> in rebates from Governor’s budget for clean heating</a:t>
            </a:r>
          </a:p>
          <a:p>
            <a:pPr lvl="1"/>
            <a:endParaRPr lang="en-US" sz="500" dirty="0"/>
          </a:p>
          <a:p>
            <a:pPr lvl="1"/>
            <a:r>
              <a:rPr lang="en-US" sz="2200" b="1" u="sng" dirty="0"/>
              <a:t>$120M</a:t>
            </a:r>
            <a:r>
              <a:rPr lang="en-US" sz="2200" dirty="0"/>
              <a:t> to incentivize adoption of low-emissions space and water heating technologies in existing single and multifamily homes</a:t>
            </a:r>
          </a:p>
          <a:p>
            <a:pPr lvl="1"/>
            <a:endParaRPr lang="en-US" sz="500" dirty="0"/>
          </a:p>
          <a:p>
            <a:pPr lvl="1"/>
            <a:r>
              <a:rPr lang="en-US" sz="2200" dirty="0"/>
              <a:t>Up to </a:t>
            </a:r>
            <a:r>
              <a:rPr lang="en-US" sz="2200" b="1" u="sng" dirty="0"/>
              <a:t>$2M </a:t>
            </a:r>
            <a:r>
              <a:rPr lang="en-US" sz="2200" dirty="0"/>
              <a:t>in incentives per applicant to adopt all-electric technologies in new, low-income all-electric homes</a:t>
            </a:r>
          </a:p>
        </p:txBody>
      </p:sp>
      <p:sp>
        <p:nvSpPr>
          <p:cNvPr id="2" name="Text Placeholder 1">
            <a:extLst>
              <a:ext uri="{FF2B5EF4-FFF2-40B4-BE49-F238E27FC236}">
                <a16:creationId xmlns:a16="http://schemas.microsoft.com/office/drawing/2014/main" id="{0685D360-90EB-4041-92B5-6AF0D80E177D}"/>
              </a:ext>
            </a:extLst>
          </p:cNvPr>
          <p:cNvSpPr>
            <a:spLocks noGrp="1"/>
          </p:cNvSpPr>
          <p:nvPr>
            <p:ph type="body" sz="quarter" idx="11"/>
          </p:nvPr>
        </p:nvSpPr>
        <p:spPr>
          <a:xfrm>
            <a:off x="6293334" y="1163719"/>
            <a:ext cx="5675530" cy="4251325"/>
          </a:xfrm>
        </p:spPr>
        <p:txBody>
          <a:bodyPr/>
          <a:lstStyle/>
          <a:p>
            <a:pPr marL="0" indent="0" algn="ctr">
              <a:buNone/>
            </a:pPr>
            <a:r>
              <a:rPr lang="en-US" b="1" u="sng" dirty="0"/>
              <a:t>Federal inflation reduction act</a:t>
            </a:r>
          </a:p>
          <a:p>
            <a:pPr marL="0" indent="0" algn="ctr">
              <a:buNone/>
            </a:pPr>
            <a:endParaRPr lang="en-US" sz="500" b="1" u="sng" dirty="0"/>
          </a:p>
          <a:p>
            <a:pPr lvl="1"/>
            <a:r>
              <a:rPr lang="en-US" sz="2200" b="1" u="sng" dirty="0"/>
              <a:t>$4.5B </a:t>
            </a:r>
            <a:r>
              <a:rPr lang="en-US" sz="2200" dirty="0"/>
              <a:t>in grants for points of sale rebates for customers switching to all electric </a:t>
            </a:r>
          </a:p>
          <a:p>
            <a:pPr lvl="1"/>
            <a:endParaRPr lang="en-US" sz="500" dirty="0"/>
          </a:p>
          <a:p>
            <a:pPr lvl="1"/>
            <a:r>
              <a:rPr lang="en-US" sz="2200" b="1" u="sng" dirty="0"/>
              <a:t>$4.3B</a:t>
            </a:r>
            <a:r>
              <a:rPr lang="en-US" sz="2200" dirty="0"/>
              <a:t> in grants to develop and implement an energy-performance rebate for home retrofits</a:t>
            </a:r>
          </a:p>
          <a:p>
            <a:pPr lvl="1"/>
            <a:endParaRPr lang="en-US" sz="500" dirty="0"/>
          </a:p>
          <a:p>
            <a:pPr lvl="1"/>
            <a:r>
              <a:rPr lang="en-US" sz="2200" dirty="0"/>
              <a:t>Up to </a:t>
            </a:r>
            <a:r>
              <a:rPr lang="en-US" sz="2200" b="1" u="sng" dirty="0"/>
              <a:t>$14,000 </a:t>
            </a:r>
            <a:r>
              <a:rPr lang="en-US" sz="2200" dirty="0"/>
              <a:t>per household for electrification costs (e.g., $1,750 for heat pump water heater)</a:t>
            </a:r>
          </a:p>
          <a:p>
            <a:pPr marL="0" indent="0">
              <a:buNone/>
            </a:pPr>
            <a:endParaRPr lang="en-US" sz="2400" dirty="0"/>
          </a:p>
        </p:txBody>
      </p:sp>
      <p:sp>
        <p:nvSpPr>
          <p:cNvPr id="3" name="Rectangle 2">
            <a:extLst>
              <a:ext uri="{FF2B5EF4-FFF2-40B4-BE49-F238E27FC236}">
                <a16:creationId xmlns:a16="http://schemas.microsoft.com/office/drawing/2014/main" id="{C1D5858B-2767-4FFD-84BB-14F04C31B050}"/>
              </a:ext>
            </a:extLst>
          </p:cNvPr>
          <p:cNvSpPr/>
          <p:nvPr/>
        </p:nvSpPr>
        <p:spPr>
          <a:xfrm>
            <a:off x="6987897" y="5324051"/>
            <a:ext cx="3776353" cy="370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FF0000"/>
                </a:solidFill>
              </a:rPr>
              <a:t>*Not an exhaustive list of incentives </a:t>
            </a:r>
          </a:p>
        </p:txBody>
      </p:sp>
      <p:grpSp>
        <p:nvGrpSpPr>
          <p:cNvPr id="16" name="Group 15">
            <a:extLst>
              <a:ext uri="{FF2B5EF4-FFF2-40B4-BE49-F238E27FC236}">
                <a16:creationId xmlns:a16="http://schemas.microsoft.com/office/drawing/2014/main" id="{627279BF-298F-9606-5413-49508B3534DA}"/>
              </a:ext>
            </a:extLst>
          </p:cNvPr>
          <p:cNvGrpSpPr/>
          <p:nvPr/>
        </p:nvGrpSpPr>
        <p:grpSpPr>
          <a:xfrm>
            <a:off x="403650" y="1701485"/>
            <a:ext cx="730244" cy="745635"/>
            <a:chOff x="403650" y="1604712"/>
            <a:chExt cx="730244" cy="745635"/>
          </a:xfrm>
        </p:grpSpPr>
        <p:sp>
          <p:nvSpPr>
            <p:cNvPr id="11" name="Oval 10">
              <a:extLst>
                <a:ext uri="{FF2B5EF4-FFF2-40B4-BE49-F238E27FC236}">
                  <a16:creationId xmlns:a16="http://schemas.microsoft.com/office/drawing/2014/main" id="{A107E4A9-02FE-54FA-8643-2DF6D082E535}"/>
                </a:ext>
              </a:extLst>
            </p:cNvPr>
            <p:cNvSpPr/>
            <p:nvPr/>
          </p:nvSpPr>
          <p:spPr>
            <a:xfrm>
              <a:off x="403650" y="1620103"/>
              <a:ext cx="730244" cy="730244"/>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descr="Home outline">
              <a:extLst>
                <a:ext uri="{FF2B5EF4-FFF2-40B4-BE49-F238E27FC236}">
                  <a16:creationId xmlns:a16="http://schemas.microsoft.com/office/drawing/2014/main" id="{CD54B498-73F9-40BC-B76F-749DFFD9CA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288" y="1604712"/>
              <a:ext cx="676968" cy="676968"/>
            </a:xfrm>
            <a:prstGeom prst="rect">
              <a:avLst/>
            </a:prstGeom>
          </p:spPr>
        </p:pic>
      </p:grpSp>
      <p:grpSp>
        <p:nvGrpSpPr>
          <p:cNvPr id="28" name="Group 27">
            <a:extLst>
              <a:ext uri="{FF2B5EF4-FFF2-40B4-BE49-F238E27FC236}">
                <a16:creationId xmlns:a16="http://schemas.microsoft.com/office/drawing/2014/main" id="{91CE667A-2404-EB5B-B3FA-71651C9B29F1}"/>
              </a:ext>
            </a:extLst>
          </p:cNvPr>
          <p:cNvGrpSpPr/>
          <p:nvPr/>
        </p:nvGrpSpPr>
        <p:grpSpPr>
          <a:xfrm>
            <a:off x="393685" y="4563385"/>
            <a:ext cx="730244" cy="730244"/>
            <a:chOff x="393685" y="4523044"/>
            <a:chExt cx="730244" cy="730244"/>
          </a:xfrm>
        </p:grpSpPr>
        <p:sp>
          <p:nvSpPr>
            <p:cNvPr id="21" name="Oval 20">
              <a:extLst>
                <a:ext uri="{FF2B5EF4-FFF2-40B4-BE49-F238E27FC236}">
                  <a16:creationId xmlns:a16="http://schemas.microsoft.com/office/drawing/2014/main" id="{9FF7EEB0-204F-4FE3-D9AF-455F0B95251D}"/>
                </a:ext>
              </a:extLst>
            </p:cNvPr>
            <p:cNvSpPr/>
            <p:nvPr/>
          </p:nvSpPr>
          <p:spPr>
            <a:xfrm>
              <a:off x="393685" y="4523044"/>
              <a:ext cx="730244" cy="730244"/>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Money envelope outline">
              <a:extLst>
                <a:ext uri="{FF2B5EF4-FFF2-40B4-BE49-F238E27FC236}">
                  <a16:creationId xmlns:a16="http://schemas.microsoft.com/office/drawing/2014/main" id="{38E48F86-7350-41D3-86CE-E32B03FE50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650" y="4553985"/>
              <a:ext cx="668361" cy="668361"/>
            </a:xfrm>
            <a:prstGeom prst="rect">
              <a:avLst/>
            </a:prstGeom>
          </p:spPr>
        </p:pic>
      </p:grpSp>
      <p:grpSp>
        <p:nvGrpSpPr>
          <p:cNvPr id="18" name="Group 17">
            <a:extLst>
              <a:ext uri="{FF2B5EF4-FFF2-40B4-BE49-F238E27FC236}">
                <a16:creationId xmlns:a16="http://schemas.microsoft.com/office/drawing/2014/main" id="{AC332108-E198-28B8-A516-E47FDA0CB791}"/>
              </a:ext>
            </a:extLst>
          </p:cNvPr>
          <p:cNvGrpSpPr/>
          <p:nvPr/>
        </p:nvGrpSpPr>
        <p:grpSpPr>
          <a:xfrm>
            <a:off x="6063129" y="2925179"/>
            <a:ext cx="730244" cy="745635"/>
            <a:chOff x="403650" y="1604712"/>
            <a:chExt cx="730244" cy="745635"/>
          </a:xfrm>
        </p:grpSpPr>
        <p:sp>
          <p:nvSpPr>
            <p:cNvPr id="19" name="Oval 18">
              <a:extLst>
                <a:ext uri="{FF2B5EF4-FFF2-40B4-BE49-F238E27FC236}">
                  <a16:creationId xmlns:a16="http://schemas.microsoft.com/office/drawing/2014/main" id="{E1359C0E-C7BD-C11D-7B90-28E2E5B42ADA}"/>
                </a:ext>
              </a:extLst>
            </p:cNvPr>
            <p:cNvSpPr/>
            <p:nvPr/>
          </p:nvSpPr>
          <p:spPr>
            <a:xfrm>
              <a:off x="403650" y="1620103"/>
              <a:ext cx="730244" cy="730244"/>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descr="Home outline">
              <a:extLst>
                <a:ext uri="{FF2B5EF4-FFF2-40B4-BE49-F238E27FC236}">
                  <a16:creationId xmlns:a16="http://schemas.microsoft.com/office/drawing/2014/main" id="{07169B18-3868-CFAC-7ED4-91D4DA7630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288" y="1604712"/>
              <a:ext cx="676968" cy="676968"/>
            </a:xfrm>
            <a:prstGeom prst="rect">
              <a:avLst/>
            </a:prstGeom>
          </p:spPr>
        </p:pic>
      </p:grpSp>
      <p:grpSp>
        <p:nvGrpSpPr>
          <p:cNvPr id="22" name="Group 21">
            <a:extLst>
              <a:ext uri="{FF2B5EF4-FFF2-40B4-BE49-F238E27FC236}">
                <a16:creationId xmlns:a16="http://schemas.microsoft.com/office/drawing/2014/main" id="{737B74AD-EF23-83D1-5218-40800E6A6E87}"/>
              </a:ext>
            </a:extLst>
          </p:cNvPr>
          <p:cNvGrpSpPr/>
          <p:nvPr/>
        </p:nvGrpSpPr>
        <p:grpSpPr>
          <a:xfrm>
            <a:off x="372708" y="3170522"/>
            <a:ext cx="730244" cy="736696"/>
            <a:chOff x="381000" y="2713016"/>
            <a:chExt cx="730244" cy="736696"/>
          </a:xfrm>
        </p:grpSpPr>
        <p:sp>
          <p:nvSpPr>
            <p:cNvPr id="15" name="Oval 14">
              <a:extLst>
                <a:ext uri="{FF2B5EF4-FFF2-40B4-BE49-F238E27FC236}">
                  <a16:creationId xmlns:a16="http://schemas.microsoft.com/office/drawing/2014/main" id="{015C1FB9-82CC-DFE2-7AD8-35297709F5E8}"/>
                </a:ext>
              </a:extLst>
            </p:cNvPr>
            <p:cNvSpPr/>
            <p:nvPr/>
          </p:nvSpPr>
          <p:spPr>
            <a:xfrm>
              <a:off x="381000" y="2719468"/>
              <a:ext cx="730244" cy="730244"/>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Money with solid fill">
              <a:extLst>
                <a:ext uri="{FF2B5EF4-FFF2-40B4-BE49-F238E27FC236}">
                  <a16:creationId xmlns:a16="http://schemas.microsoft.com/office/drawing/2014/main" id="{9ED28A6E-5694-43E8-BED6-F5A1D2F9D2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984" y="2713016"/>
              <a:ext cx="608303" cy="608303"/>
            </a:xfrm>
            <a:prstGeom prst="rect">
              <a:avLst/>
            </a:prstGeom>
          </p:spPr>
        </p:pic>
      </p:grpSp>
      <p:grpSp>
        <p:nvGrpSpPr>
          <p:cNvPr id="25" name="Group 24">
            <a:extLst>
              <a:ext uri="{FF2B5EF4-FFF2-40B4-BE49-F238E27FC236}">
                <a16:creationId xmlns:a16="http://schemas.microsoft.com/office/drawing/2014/main" id="{975BFFBF-530F-C577-364C-A09881254D29}"/>
              </a:ext>
            </a:extLst>
          </p:cNvPr>
          <p:cNvGrpSpPr/>
          <p:nvPr/>
        </p:nvGrpSpPr>
        <p:grpSpPr>
          <a:xfrm>
            <a:off x="6077116" y="1865252"/>
            <a:ext cx="730244" cy="736696"/>
            <a:chOff x="381000" y="2713016"/>
            <a:chExt cx="730244" cy="736696"/>
          </a:xfrm>
        </p:grpSpPr>
        <p:sp>
          <p:nvSpPr>
            <p:cNvPr id="26" name="Oval 25">
              <a:extLst>
                <a:ext uri="{FF2B5EF4-FFF2-40B4-BE49-F238E27FC236}">
                  <a16:creationId xmlns:a16="http://schemas.microsoft.com/office/drawing/2014/main" id="{513A0413-59F5-187F-956C-5383ADA6DCC6}"/>
                </a:ext>
              </a:extLst>
            </p:cNvPr>
            <p:cNvSpPr/>
            <p:nvPr/>
          </p:nvSpPr>
          <p:spPr>
            <a:xfrm>
              <a:off x="381000" y="2719468"/>
              <a:ext cx="730244" cy="730244"/>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Money with solid fill">
              <a:extLst>
                <a:ext uri="{FF2B5EF4-FFF2-40B4-BE49-F238E27FC236}">
                  <a16:creationId xmlns:a16="http://schemas.microsoft.com/office/drawing/2014/main" id="{49CA34D5-96C3-CA8D-2E6C-2E33B819BB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984" y="2713016"/>
              <a:ext cx="608303" cy="608303"/>
            </a:xfrm>
            <a:prstGeom prst="rect">
              <a:avLst/>
            </a:prstGeom>
          </p:spPr>
        </p:pic>
      </p:grpSp>
      <p:grpSp>
        <p:nvGrpSpPr>
          <p:cNvPr id="29" name="Group 28">
            <a:extLst>
              <a:ext uri="{FF2B5EF4-FFF2-40B4-BE49-F238E27FC236}">
                <a16:creationId xmlns:a16="http://schemas.microsoft.com/office/drawing/2014/main" id="{000FFAFC-0101-6BE5-AE72-A89A777EA9C6}"/>
              </a:ext>
            </a:extLst>
          </p:cNvPr>
          <p:cNvGrpSpPr/>
          <p:nvPr/>
        </p:nvGrpSpPr>
        <p:grpSpPr>
          <a:xfrm>
            <a:off x="6075605" y="4019061"/>
            <a:ext cx="730244" cy="730244"/>
            <a:chOff x="393685" y="4523044"/>
            <a:chExt cx="730244" cy="730244"/>
          </a:xfrm>
        </p:grpSpPr>
        <p:sp>
          <p:nvSpPr>
            <p:cNvPr id="30" name="Oval 29">
              <a:extLst>
                <a:ext uri="{FF2B5EF4-FFF2-40B4-BE49-F238E27FC236}">
                  <a16:creationId xmlns:a16="http://schemas.microsoft.com/office/drawing/2014/main" id="{B881E9D2-6E49-38DF-BA93-38790C656326}"/>
                </a:ext>
              </a:extLst>
            </p:cNvPr>
            <p:cNvSpPr/>
            <p:nvPr/>
          </p:nvSpPr>
          <p:spPr>
            <a:xfrm>
              <a:off x="393685" y="4523044"/>
              <a:ext cx="730244" cy="730244"/>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Money envelope outline">
              <a:extLst>
                <a:ext uri="{FF2B5EF4-FFF2-40B4-BE49-F238E27FC236}">
                  <a16:creationId xmlns:a16="http://schemas.microsoft.com/office/drawing/2014/main" id="{82FA3DC8-9D84-7511-EF88-EED99475ED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3650" y="4553985"/>
              <a:ext cx="668361" cy="668361"/>
            </a:xfrm>
            <a:prstGeom prst="rect">
              <a:avLst/>
            </a:prstGeom>
          </p:spPr>
        </p:pic>
      </p:grpSp>
    </p:spTree>
    <p:extLst>
      <p:ext uri="{BB962C8B-B14F-4D97-AF65-F5344CB8AC3E}">
        <p14:creationId xmlns:p14="http://schemas.microsoft.com/office/powerpoint/2010/main" val="916764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AA2D-6A79-2ADC-2F63-FF1B6D8858BF}"/>
              </a:ext>
            </a:extLst>
          </p:cNvPr>
          <p:cNvSpPr>
            <a:spLocks noGrp="1"/>
          </p:cNvSpPr>
          <p:nvPr>
            <p:ph type="title"/>
          </p:nvPr>
        </p:nvSpPr>
        <p:spPr/>
        <p:txBody>
          <a:bodyPr/>
          <a:lstStyle/>
          <a:p>
            <a:r>
              <a:rPr lang="en-US" dirty="0"/>
              <a:t>Decarbonization – challenges </a:t>
            </a:r>
          </a:p>
        </p:txBody>
      </p:sp>
      <p:sp>
        <p:nvSpPr>
          <p:cNvPr id="3" name="Text Placeholder 2">
            <a:extLst>
              <a:ext uri="{FF2B5EF4-FFF2-40B4-BE49-F238E27FC236}">
                <a16:creationId xmlns:a16="http://schemas.microsoft.com/office/drawing/2014/main" id="{22812CB3-D16D-B8E0-7076-2F0DC95FBE8F}"/>
              </a:ext>
            </a:extLst>
          </p:cNvPr>
          <p:cNvSpPr>
            <a:spLocks noGrp="1"/>
          </p:cNvSpPr>
          <p:nvPr>
            <p:ph type="body" sz="quarter" idx="10"/>
          </p:nvPr>
        </p:nvSpPr>
        <p:spPr/>
        <p:txBody>
          <a:bodyPr/>
          <a:lstStyle/>
          <a:p>
            <a:r>
              <a:rPr lang="en-US" altLang="en-US" dirty="0"/>
              <a:t>Electric grid reliability issues – need almost 3 times renewable capacity addition to substitute capacity from traditional power plants</a:t>
            </a:r>
            <a:endParaRPr lang="en-US" altLang="en-US" dirty="0">
              <a:solidFill>
                <a:schemeClr val="tx2"/>
              </a:solidFill>
            </a:endParaRPr>
          </a:p>
          <a:p>
            <a:r>
              <a:rPr lang="en-US" altLang="en-US" dirty="0"/>
              <a:t>Grid electricity emission factor is a dynamic number that will keep changing and difficult to predict. Emission factor will go down with renewable energy addition to the grid, but will go up with any nuclear plant decommissioned</a:t>
            </a:r>
          </a:p>
          <a:p>
            <a:r>
              <a:rPr lang="en-US" altLang="en-US" dirty="0"/>
              <a:t>Electrification will require large capital investment – both at generation and consumption levels</a:t>
            </a:r>
          </a:p>
          <a:p>
            <a:r>
              <a:rPr lang="en-US" altLang="en-US" dirty="0"/>
              <a:t>Incentives will be required for electrification of single/multi-family homes</a:t>
            </a:r>
          </a:p>
          <a:p>
            <a:endParaRPr lang="en-US" altLang="en-US" dirty="0"/>
          </a:p>
          <a:p>
            <a:endParaRPr lang="en-US" altLang="en-US" dirty="0">
              <a:solidFill>
                <a:schemeClr val="tx2"/>
              </a:solidFill>
            </a:endParaRPr>
          </a:p>
          <a:p>
            <a:endParaRPr lang="en-US" dirty="0"/>
          </a:p>
        </p:txBody>
      </p:sp>
    </p:spTree>
    <p:extLst>
      <p:ext uri="{BB962C8B-B14F-4D97-AF65-F5344CB8AC3E}">
        <p14:creationId xmlns:p14="http://schemas.microsoft.com/office/powerpoint/2010/main" val="625961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AA2D-6A79-2ADC-2F63-FF1B6D8858BF}"/>
              </a:ext>
            </a:extLst>
          </p:cNvPr>
          <p:cNvSpPr>
            <a:spLocks noGrp="1"/>
          </p:cNvSpPr>
          <p:nvPr>
            <p:ph type="title"/>
          </p:nvPr>
        </p:nvSpPr>
        <p:spPr/>
        <p:txBody>
          <a:bodyPr/>
          <a:lstStyle/>
          <a:p>
            <a:r>
              <a:rPr lang="en-US" dirty="0"/>
              <a:t>Decarbonization – risk awareness</a:t>
            </a:r>
          </a:p>
        </p:txBody>
      </p:sp>
      <p:sp>
        <p:nvSpPr>
          <p:cNvPr id="3" name="Text Placeholder 2">
            <a:extLst>
              <a:ext uri="{FF2B5EF4-FFF2-40B4-BE49-F238E27FC236}">
                <a16:creationId xmlns:a16="http://schemas.microsoft.com/office/drawing/2014/main" id="{22812CB3-D16D-B8E0-7076-2F0DC95FBE8F}"/>
              </a:ext>
            </a:extLst>
          </p:cNvPr>
          <p:cNvSpPr>
            <a:spLocks noGrp="1"/>
          </p:cNvSpPr>
          <p:nvPr>
            <p:ph type="body" sz="quarter" idx="10"/>
          </p:nvPr>
        </p:nvSpPr>
        <p:spPr>
          <a:xfrm>
            <a:off x="1275007" y="2266206"/>
            <a:ext cx="4707503" cy="4251325"/>
          </a:xfrm>
        </p:spPr>
        <p:txBody>
          <a:bodyPr/>
          <a:lstStyle/>
          <a:p>
            <a:pPr marL="0" lvl="1" indent="0">
              <a:buNone/>
            </a:pPr>
            <a:r>
              <a:rPr lang="en-US" altLang="en-US" sz="2800" dirty="0"/>
              <a:t>Climate change</a:t>
            </a:r>
          </a:p>
          <a:p>
            <a:pPr marL="0" lvl="1" indent="0">
              <a:buNone/>
            </a:pPr>
            <a:endParaRPr lang="en-US" altLang="en-US" sz="2800" dirty="0"/>
          </a:p>
          <a:p>
            <a:pPr marL="0" lvl="1" indent="0">
              <a:buNone/>
            </a:pPr>
            <a:endParaRPr lang="en-US" altLang="en-US" sz="2800" dirty="0"/>
          </a:p>
          <a:p>
            <a:pPr marL="0" lvl="1" indent="0">
              <a:buNone/>
            </a:pPr>
            <a:r>
              <a:rPr lang="en-US" altLang="en-US" sz="2800" dirty="0"/>
              <a:t>Penalties</a:t>
            </a:r>
          </a:p>
          <a:p>
            <a:pPr marL="0" lvl="1" indent="0">
              <a:buNone/>
            </a:pPr>
            <a:endParaRPr lang="en-US" altLang="en-US" sz="2800" dirty="0"/>
          </a:p>
          <a:p>
            <a:pPr marL="0" lvl="1" indent="0">
              <a:buNone/>
            </a:pPr>
            <a:endParaRPr lang="en-US" altLang="en-US" sz="2800" dirty="0"/>
          </a:p>
          <a:p>
            <a:pPr marL="0" lvl="1" indent="0">
              <a:buNone/>
            </a:pPr>
            <a:r>
              <a:rPr lang="en-US" altLang="en-US" sz="2800" dirty="0"/>
              <a:t>ESG impacts</a:t>
            </a:r>
          </a:p>
          <a:p>
            <a:endParaRPr lang="en-US" altLang="en-US" dirty="0"/>
          </a:p>
          <a:p>
            <a:endParaRPr lang="en-US" altLang="en-US" dirty="0">
              <a:solidFill>
                <a:schemeClr val="tx2"/>
              </a:solidFill>
            </a:endParaRPr>
          </a:p>
          <a:p>
            <a:endParaRPr lang="en-US" dirty="0"/>
          </a:p>
        </p:txBody>
      </p:sp>
      <p:sp>
        <p:nvSpPr>
          <p:cNvPr id="11" name="TextBox 10">
            <a:extLst>
              <a:ext uri="{FF2B5EF4-FFF2-40B4-BE49-F238E27FC236}">
                <a16:creationId xmlns:a16="http://schemas.microsoft.com/office/drawing/2014/main" id="{2602E514-7397-5F2A-4120-C74D224378BC}"/>
              </a:ext>
            </a:extLst>
          </p:cNvPr>
          <p:cNvSpPr txBox="1"/>
          <p:nvPr/>
        </p:nvSpPr>
        <p:spPr>
          <a:xfrm>
            <a:off x="0" y="1262470"/>
            <a:ext cx="12192000" cy="523220"/>
          </a:xfrm>
          <a:prstGeom prst="rect">
            <a:avLst/>
          </a:prstGeom>
          <a:noFill/>
        </p:spPr>
        <p:txBody>
          <a:bodyPr wrap="square" rtlCol="0">
            <a:spAutoFit/>
          </a:bodyPr>
          <a:lstStyle/>
          <a:p>
            <a:pPr algn="ctr"/>
            <a:r>
              <a:rPr lang="en-US" altLang="en-US" sz="2800" b="1" dirty="0">
                <a:solidFill>
                  <a:srgbClr val="9ACC5B"/>
                </a:solidFill>
                <a:latin typeface="Arial" panose="020B0604020202020204" pitchFamily="34" charset="0"/>
                <a:cs typeface="Arial" panose="020B0604020202020204" pitchFamily="34" charset="0"/>
              </a:rPr>
              <a:t>The risk of doing nothing?</a:t>
            </a:r>
          </a:p>
        </p:txBody>
      </p:sp>
      <p:grpSp>
        <p:nvGrpSpPr>
          <p:cNvPr id="35" name="Group 34">
            <a:extLst>
              <a:ext uri="{FF2B5EF4-FFF2-40B4-BE49-F238E27FC236}">
                <a16:creationId xmlns:a16="http://schemas.microsoft.com/office/drawing/2014/main" id="{068CE331-F928-6F3F-1962-A58EFC54E07B}"/>
              </a:ext>
            </a:extLst>
          </p:cNvPr>
          <p:cNvGrpSpPr/>
          <p:nvPr/>
        </p:nvGrpSpPr>
        <p:grpSpPr>
          <a:xfrm>
            <a:off x="381000" y="2156388"/>
            <a:ext cx="730244" cy="730244"/>
            <a:chOff x="381000" y="2156388"/>
            <a:chExt cx="730244" cy="730244"/>
          </a:xfrm>
        </p:grpSpPr>
        <p:sp>
          <p:nvSpPr>
            <p:cNvPr id="10" name="Oval 9">
              <a:extLst>
                <a:ext uri="{FF2B5EF4-FFF2-40B4-BE49-F238E27FC236}">
                  <a16:creationId xmlns:a16="http://schemas.microsoft.com/office/drawing/2014/main" id="{56E298CC-5259-7E71-808D-29C619093DED}"/>
                </a:ext>
              </a:extLst>
            </p:cNvPr>
            <p:cNvSpPr/>
            <p:nvPr/>
          </p:nvSpPr>
          <p:spPr>
            <a:xfrm>
              <a:off x="381000" y="2156388"/>
              <a:ext cx="730244" cy="730244"/>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Shape&#10;&#10;Description automatically generated with medium confidence">
              <a:extLst>
                <a:ext uri="{FF2B5EF4-FFF2-40B4-BE49-F238E27FC236}">
                  <a16:creationId xmlns:a16="http://schemas.microsoft.com/office/drawing/2014/main" id="{D3BC4DBC-353F-14F8-B007-10999369A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18" y="2300923"/>
              <a:ext cx="655323" cy="470291"/>
            </a:xfrm>
            <a:prstGeom prst="rect">
              <a:avLst/>
            </a:prstGeom>
          </p:spPr>
        </p:pic>
      </p:grpSp>
      <p:grpSp>
        <p:nvGrpSpPr>
          <p:cNvPr id="28" name="Group 27">
            <a:extLst>
              <a:ext uri="{FF2B5EF4-FFF2-40B4-BE49-F238E27FC236}">
                <a16:creationId xmlns:a16="http://schemas.microsoft.com/office/drawing/2014/main" id="{8ED61679-2776-C2B9-780F-5A495BBD409A}"/>
              </a:ext>
            </a:extLst>
          </p:cNvPr>
          <p:cNvGrpSpPr/>
          <p:nvPr/>
        </p:nvGrpSpPr>
        <p:grpSpPr>
          <a:xfrm>
            <a:off x="6101041" y="2153225"/>
            <a:ext cx="730244" cy="730244"/>
            <a:chOff x="5844369" y="2169267"/>
            <a:chExt cx="730244" cy="730244"/>
          </a:xfrm>
        </p:grpSpPr>
        <p:sp>
          <p:nvSpPr>
            <p:cNvPr id="5" name="Oval 4">
              <a:extLst>
                <a:ext uri="{FF2B5EF4-FFF2-40B4-BE49-F238E27FC236}">
                  <a16:creationId xmlns:a16="http://schemas.microsoft.com/office/drawing/2014/main" id="{672F9A60-93CA-0548-499E-5F7A4F96DC2D}"/>
                </a:ext>
              </a:extLst>
            </p:cNvPr>
            <p:cNvSpPr/>
            <p:nvPr/>
          </p:nvSpPr>
          <p:spPr>
            <a:xfrm>
              <a:off x="5844369" y="2169267"/>
              <a:ext cx="730244" cy="730244"/>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Shape&#10;&#10;Description automatically generated with medium confidence">
              <a:extLst>
                <a:ext uri="{FF2B5EF4-FFF2-40B4-BE49-F238E27FC236}">
                  <a16:creationId xmlns:a16="http://schemas.microsoft.com/office/drawing/2014/main" id="{9FF15AB2-A5C1-2DFF-9228-777C7B9B5F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9821" y="2223320"/>
              <a:ext cx="599340" cy="566944"/>
            </a:xfrm>
            <a:prstGeom prst="rect">
              <a:avLst/>
            </a:prstGeom>
          </p:spPr>
        </p:pic>
      </p:grpSp>
      <p:grpSp>
        <p:nvGrpSpPr>
          <p:cNvPr id="34" name="Group 33">
            <a:extLst>
              <a:ext uri="{FF2B5EF4-FFF2-40B4-BE49-F238E27FC236}">
                <a16:creationId xmlns:a16="http://schemas.microsoft.com/office/drawing/2014/main" id="{9DB5549A-7E85-31BC-ADA3-BF9A6AD7C48C}"/>
              </a:ext>
            </a:extLst>
          </p:cNvPr>
          <p:cNvGrpSpPr/>
          <p:nvPr/>
        </p:nvGrpSpPr>
        <p:grpSpPr>
          <a:xfrm>
            <a:off x="381000" y="4803089"/>
            <a:ext cx="730244" cy="730244"/>
            <a:chOff x="381000" y="4000988"/>
            <a:chExt cx="730244" cy="730244"/>
          </a:xfrm>
        </p:grpSpPr>
        <p:sp>
          <p:nvSpPr>
            <p:cNvPr id="13" name="Oval 12">
              <a:extLst>
                <a:ext uri="{FF2B5EF4-FFF2-40B4-BE49-F238E27FC236}">
                  <a16:creationId xmlns:a16="http://schemas.microsoft.com/office/drawing/2014/main" id="{983E8469-E849-70A1-49C5-7434025C5529}"/>
                </a:ext>
              </a:extLst>
            </p:cNvPr>
            <p:cNvSpPr/>
            <p:nvPr/>
          </p:nvSpPr>
          <p:spPr>
            <a:xfrm>
              <a:off x="381000" y="4000988"/>
              <a:ext cx="730244" cy="730244"/>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Shape&#10;&#10;Description automatically generated with medium confidence">
              <a:extLst>
                <a:ext uri="{FF2B5EF4-FFF2-40B4-BE49-F238E27FC236}">
                  <a16:creationId xmlns:a16="http://schemas.microsoft.com/office/drawing/2014/main" id="{88A80125-6445-1E3E-4B65-3DCC771653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793" y="4026746"/>
              <a:ext cx="630398" cy="596323"/>
            </a:xfrm>
            <a:prstGeom prst="rect">
              <a:avLst/>
            </a:prstGeom>
          </p:spPr>
        </p:pic>
      </p:grpSp>
      <p:sp>
        <p:nvSpPr>
          <p:cNvPr id="12" name="Oval 11">
            <a:extLst>
              <a:ext uri="{FF2B5EF4-FFF2-40B4-BE49-F238E27FC236}">
                <a16:creationId xmlns:a16="http://schemas.microsoft.com/office/drawing/2014/main" id="{4CEFF521-0329-A0D3-7FCC-0BC515771FAA}"/>
              </a:ext>
            </a:extLst>
          </p:cNvPr>
          <p:cNvSpPr/>
          <p:nvPr/>
        </p:nvSpPr>
        <p:spPr>
          <a:xfrm>
            <a:off x="381000" y="3500175"/>
            <a:ext cx="730244" cy="730244"/>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7B8C258F-545D-2947-E076-EB3148746961}"/>
              </a:ext>
            </a:extLst>
          </p:cNvPr>
          <p:cNvGrpSpPr/>
          <p:nvPr/>
        </p:nvGrpSpPr>
        <p:grpSpPr>
          <a:xfrm>
            <a:off x="6092745" y="3505012"/>
            <a:ext cx="730244" cy="730244"/>
            <a:chOff x="5836073" y="3152088"/>
            <a:chExt cx="730244" cy="730244"/>
          </a:xfrm>
        </p:grpSpPr>
        <p:sp>
          <p:nvSpPr>
            <p:cNvPr id="8" name="Oval 7">
              <a:extLst>
                <a:ext uri="{FF2B5EF4-FFF2-40B4-BE49-F238E27FC236}">
                  <a16:creationId xmlns:a16="http://schemas.microsoft.com/office/drawing/2014/main" id="{D57B4EB1-A963-41FC-34ED-E018EDABFC9A}"/>
                </a:ext>
              </a:extLst>
            </p:cNvPr>
            <p:cNvSpPr/>
            <p:nvPr/>
          </p:nvSpPr>
          <p:spPr>
            <a:xfrm>
              <a:off x="5836073" y="3152088"/>
              <a:ext cx="730244" cy="730244"/>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EA40633F-DF27-D14C-408B-C01E14B585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6610" y="3193944"/>
              <a:ext cx="609170" cy="670970"/>
            </a:xfrm>
            <a:prstGeom prst="rect">
              <a:avLst/>
            </a:prstGeom>
          </p:spPr>
        </p:pic>
      </p:grpSp>
      <p:grpSp>
        <p:nvGrpSpPr>
          <p:cNvPr id="26" name="Group 25">
            <a:extLst>
              <a:ext uri="{FF2B5EF4-FFF2-40B4-BE49-F238E27FC236}">
                <a16:creationId xmlns:a16="http://schemas.microsoft.com/office/drawing/2014/main" id="{B0DFFEDE-1B0A-026E-7D5D-77E76DFB1140}"/>
              </a:ext>
            </a:extLst>
          </p:cNvPr>
          <p:cNvGrpSpPr/>
          <p:nvPr/>
        </p:nvGrpSpPr>
        <p:grpSpPr>
          <a:xfrm>
            <a:off x="6092745" y="4808677"/>
            <a:ext cx="730244" cy="730244"/>
            <a:chOff x="5836073" y="4134909"/>
            <a:chExt cx="730244" cy="730244"/>
          </a:xfrm>
        </p:grpSpPr>
        <p:sp>
          <p:nvSpPr>
            <p:cNvPr id="9" name="Oval 8">
              <a:extLst>
                <a:ext uri="{FF2B5EF4-FFF2-40B4-BE49-F238E27FC236}">
                  <a16:creationId xmlns:a16="http://schemas.microsoft.com/office/drawing/2014/main" id="{EF7AB04D-8140-9742-B489-EBF218198F46}"/>
                </a:ext>
              </a:extLst>
            </p:cNvPr>
            <p:cNvSpPr/>
            <p:nvPr/>
          </p:nvSpPr>
          <p:spPr>
            <a:xfrm>
              <a:off x="5836073" y="4134909"/>
              <a:ext cx="730244" cy="730244"/>
            </a:xfrm>
            <a:prstGeom prst="ellipse">
              <a:avLst/>
            </a:prstGeom>
            <a:solidFill>
              <a:srgbClr val="9AC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descr="Shape&#10;&#10;Description automatically generated with medium confidence">
              <a:extLst>
                <a:ext uri="{FF2B5EF4-FFF2-40B4-BE49-F238E27FC236}">
                  <a16:creationId xmlns:a16="http://schemas.microsoft.com/office/drawing/2014/main" id="{60AD895D-43EB-DBEE-3DD8-0DD2179735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0998" y="4280938"/>
              <a:ext cx="590550" cy="450294"/>
            </a:xfrm>
            <a:prstGeom prst="rect">
              <a:avLst/>
            </a:prstGeom>
          </p:spPr>
        </p:pic>
      </p:grpSp>
      <p:sp>
        <p:nvSpPr>
          <p:cNvPr id="29" name="Text Placeholder 2">
            <a:extLst>
              <a:ext uri="{FF2B5EF4-FFF2-40B4-BE49-F238E27FC236}">
                <a16:creationId xmlns:a16="http://schemas.microsoft.com/office/drawing/2014/main" id="{86C90C8A-22C4-E75B-3B6C-FF2C08FF0586}"/>
              </a:ext>
            </a:extLst>
          </p:cNvPr>
          <p:cNvSpPr txBox="1">
            <a:spLocks/>
          </p:cNvSpPr>
          <p:nvPr/>
        </p:nvSpPr>
        <p:spPr>
          <a:xfrm>
            <a:off x="6971153" y="2267569"/>
            <a:ext cx="4707503" cy="4251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E5E5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E5E5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E5E5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E5E5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E5E5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US" altLang="en-US" sz="2800" dirty="0"/>
              <a:t>Communication</a:t>
            </a:r>
          </a:p>
          <a:p>
            <a:pPr marL="0" lvl="1" indent="0">
              <a:buFont typeface="Arial" panose="020B0604020202020204" pitchFamily="34" charset="0"/>
              <a:buNone/>
            </a:pPr>
            <a:endParaRPr lang="en-US" altLang="en-US" sz="2800" dirty="0"/>
          </a:p>
          <a:p>
            <a:pPr marL="0" lvl="1" indent="0">
              <a:buFont typeface="Arial" panose="020B0604020202020204" pitchFamily="34" charset="0"/>
              <a:buNone/>
            </a:pPr>
            <a:endParaRPr lang="en-US" altLang="en-US" sz="2800" dirty="0"/>
          </a:p>
          <a:p>
            <a:pPr marL="0" lvl="1" indent="0">
              <a:buFont typeface="Arial" panose="020B0604020202020204" pitchFamily="34" charset="0"/>
              <a:buNone/>
            </a:pPr>
            <a:r>
              <a:rPr lang="en-US" altLang="en-US" sz="2800" dirty="0"/>
              <a:t>Grid capacity</a:t>
            </a:r>
          </a:p>
          <a:p>
            <a:pPr marL="0" lvl="1" indent="0">
              <a:buFont typeface="Arial" panose="020B0604020202020204" pitchFamily="34" charset="0"/>
              <a:buNone/>
            </a:pPr>
            <a:endParaRPr lang="en-US" altLang="en-US" sz="2800" dirty="0"/>
          </a:p>
          <a:p>
            <a:pPr marL="0" lvl="1" indent="0">
              <a:buFont typeface="Arial" panose="020B0604020202020204" pitchFamily="34" charset="0"/>
              <a:buNone/>
            </a:pPr>
            <a:endParaRPr lang="en-US" altLang="en-US" sz="2800" dirty="0"/>
          </a:p>
          <a:p>
            <a:pPr marL="0" lvl="1" indent="0">
              <a:buFont typeface="Arial" panose="020B0604020202020204" pitchFamily="34" charset="0"/>
              <a:buNone/>
            </a:pPr>
            <a:r>
              <a:rPr lang="en-US" altLang="en-US" sz="2800" dirty="0"/>
              <a:t>Gas price forecast</a:t>
            </a:r>
          </a:p>
          <a:p>
            <a:endParaRPr lang="en-US" altLang="en-US" dirty="0"/>
          </a:p>
          <a:p>
            <a:endParaRPr lang="en-US" altLang="en-US" dirty="0">
              <a:solidFill>
                <a:schemeClr val="tx2"/>
              </a:solidFill>
            </a:endParaRPr>
          </a:p>
          <a:p>
            <a:endParaRPr lang="en-US" dirty="0"/>
          </a:p>
        </p:txBody>
      </p:sp>
      <p:sp>
        <p:nvSpPr>
          <p:cNvPr id="4" name="TextBox 3">
            <a:extLst>
              <a:ext uri="{FF2B5EF4-FFF2-40B4-BE49-F238E27FC236}">
                <a16:creationId xmlns:a16="http://schemas.microsoft.com/office/drawing/2014/main" id="{35A2D561-C486-8AB0-B569-E36C039BFA5A}"/>
              </a:ext>
            </a:extLst>
          </p:cNvPr>
          <p:cNvSpPr txBox="1"/>
          <p:nvPr/>
        </p:nvSpPr>
        <p:spPr>
          <a:xfrm>
            <a:off x="391510" y="3659190"/>
            <a:ext cx="691251" cy="430887"/>
          </a:xfrm>
          <a:prstGeom prst="rect">
            <a:avLst/>
          </a:prstGeom>
          <a:noFill/>
        </p:spPr>
        <p:txBody>
          <a:bodyPr wrap="square" rtlCol="0">
            <a:spAutoFit/>
          </a:bodyPr>
          <a:lstStyle/>
          <a:p>
            <a:pPr algn="ctr"/>
            <a:r>
              <a:rPr lang="en-US" sz="2200" dirty="0"/>
              <a:t>$$</a:t>
            </a:r>
          </a:p>
        </p:txBody>
      </p:sp>
    </p:spTree>
    <p:extLst>
      <p:ext uri="{BB962C8B-B14F-4D97-AF65-F5344CB8AC3E}">
        <p14:creationId xmlns:p14="http://schemas.microsoft.com/office/powerpoint/2010/main" val="294981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A853-18D5-E1B5-A7F8-5D8539106424}"/>
              </a:ext>
            </a:extLst>
          </p:cNvPr>
          <p:cNvSpPr>
            <a:spLocks noGrp="1"/>
          </p:cNvSpPr>
          <p:nvPr>
            <p:ph type="title"/>
          </p:nvPr>
        </p:nvSpPr>
        <p:spPr/>
        <p:txBody>
          <a:bodyPr/>
          <a:lstStyle/>
          <a:p>
            <a:r>
              <a:rPr lang="en-CA" dirty="0"/>
              <a:t>Rachel Kuykendall CEM, LEED AP</a:t>
            </a:r>
            <a:endParaRPr lang="en-US" dirty="0"/>
          </a:p>
        </p:txBody>
      </p:sp>
      <p:sp>
        <p:nvSpPr>
          <p:cNvPr id="3" name="Text Placeholder 2">
            <a:extLst>
              <a:ext uri="{FF2B5EF4-FFF2-40B4-BE49-F238E27FC236}">
                <a16:creationId xmlns:a16="http://schemas.microsoft.com/office/drawing/2014/main" id="{B380B0E9-A2A7-22E5-5953-FC3F4EC06AB1}"/>
              </a:ext>
            </a:extLst>
          </p:cNvPr>
          <p:cNvSpPr>
            <a:spLocks noGrp="1"/>
          </p:cNvSpPr>
          <p:nvPr>
            <p:ph type="body" sz="quarter" idx="10"/>
          </p:nvPr>
        </p:nvSpPr>
        <p:spPr/>
        <p:txBody>
          <a:bodyPr/>
          <a:lstStyle/>
          <a:p>
            <a:pPr marR="0">
              <a:spcBef>
                <a:spcPts val="0"/>
              </a:spcBef>
              <a:spcAft>
                <a:spcPts val="0"/>
              </a:spcAft>
            </a:pPr>
            <a:r>
              <a:rPr lang="en-US" dirty="0">
                <a:effectLst/>
                <a:ea typeface="Calibri" panose="020F0502020204030204" pitchFamily="34" charset="0"/>
              </a:rPr>
              <a:t>Principal Strategic Analyst, Decarbonization Strategies, PG&amp;E</a:t>
            </a:r>
          </a:p>
          <a:p>
            <a:r>
              <a:rPr lang="en-US" dirty="0">
                <a:effectLst/>
                <a:ea typeface="Calibri" panose="020F0502020204030204" pitchFamily="34" charset="0"/>
              </a:rPr>
              <a:t>10+ years providing energy consulting                  </a:t>
            </a:r>
          </a:p>
          <a:p>
            <a:r>
              <a:rPr lang="en-US" dirty="0">
                <a:effectLst/>
                <a:ea typeface="Calibri" panose="020F0502020204030204" pitchFamily="34" charset="0"/>
              </a:rPr>
              <a:t>5+ years in utility programs and decarbonization</a:t>
            </a:r>
          </a:p>
          <a:p>
            <a:r>
              <a:rPr lang="en-US" dirty="0">
                <a:effectLst/>
                <a:ea typeface="Calibri" panose="020F0502020204030204" pitchFamily="34" charset="0"/>
              </a:rPr>
              <a:t>BA Architecture, UC Berkeley</a:t>
            </a:r>
            <a:endParaRPr lang="en-US" dirty="0">
              <a:effectLst/>
              <a:latin typeface="Arial" panose="020B0604020202020204" pitchFamily="34" charset="0"/>
              <a:ea typeface="Calibri" panose="020F0502020204030204" pitchFamily="34" charset="0"/>
            </a:endParaRPr>
          </a:p>
          <a:p>
            <a:endParaRPr lang="en-US" dirty="0"/>
          </a:p>
        </p:txBody>
      </p:sp>
      <p:pic>
        <p:nvPicPr>
          <p:cNvPr id="8" name="Picture Placeholder 7" descr="A close-up of a person smiling&#10;&#10;Description automatically generated">
            <a:extLst>
              <a:ext uri="{FF2B5EF4-FFF2-40B4-BE49-F238E27FC236}">
                <a16:creationId xmlns:a16="http://schemas.microsoft.com/office/drawing/2014/main" id="{6DEECBDE-0410-478C-AD43-FC31617C3159}"/>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3870" r="-5494" b="34243"/>
          <a:stretch/>
        </p:blipFill>
        <p:spPr>
          <a:xfrm>
            <a:off x="392444" y="1351807"/>
            <a:ext cx="2244075" cy="2178050"/>
          </a:xfrm>
        </p:spPr>
      </p:pic>
    </p:spTree>
    <p:extLst>
      <p:ext uri="{BB962C8B-B14F-4D97-AF65-F5344CB8AC3E}">
        <p14:creationId xmlns:p14="http://schemas.microsoft.com/office/powerpoint/2010/main" val="2283075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A90F6D-B7B6-4038-876A-A53A53FB56E1}"/>
              </a:ext>
            </a:extLst>
          </p:cNvPr>
          <p:cNvSpPr>
            <a:spLocks noGrp="1"/>
          </p:cNvSpPr>
          <p:nvPr>
            <p:ph type="body" sz="quarter" idx="15"/>
          </p:nvPr>
        </p:nvSpPr>
        <p:spPr>
          <a:xfrm>
            <a:off x="388320" y="5289596"/>
            <a:ext cx="3473450" cy="573088"/>
          </a:xfrm>
        </p:spPr>
        <p:txBody>
          <a:bodyPr/>
          <a:lstStyle/>
          <a:p>
            <a:r>
              <a:rPr lang="en-US" dirty="0"/>
              <a:t>Source: Figure 4 from California’s Gas System in Transition: Equitable, Affordable, Decarbonized And Smaller</a:t>
            </a:r>
          </a:p>
        </p:txBody>
      </p:sp>
      <p:sp>
        <p:nvSpPr>
          <p:cNvPr id="4" name="Text Placeholder 3">
            <a:extLst>
              <a:ext uri="{FF2B5EF4-FFF2-40B4-BE49-F238E27FC236}">
                <a16:creationId xmlns:a16="http://schemas.microsoft.com/office/drawing/2014/main" id="{A18AD7D7-FF29-4A8F-A542-859C1B7F1118}"/>
              </a:ext>
            </a:extLst>
          </p:cNvPr>
          <p:cNvSpPr>
            <a:spLocks noGrp="1"/>
          </p:cNvSpPr>
          <p:nvPr>
            <p:ph type="body" sz="quarter" idx="10"/>
          </p:nvPr>
        </p:nvSpPr>
        <p:spPr/>
        <p:txBody>
          <a:bodyPr anchor="t"/>
          <a:lstStyle/>
          <a:p>
            <a:r>
              <a:rPr lang="en-US" dirty="0"/>
              <a:t>Impacts of decline in gas demand on rates</a:t>
            </a:r>
          </a:p>
        </p:txBody>
      </p:sp>
      <p:pic>
        <p:nvPicPr>
          <p:cNvPr id="6" name="Picture 5" descr="Chart&#10;&#10;Description automatically generated with medium confidence">
            <a:extLst>
              <a:ext uri="{FF2B5EF4-FFF2-40B4-BE49-F238E27FC236}">
                <a16:creationId xmlns:a16="http://schemas.microsoft.com/office/drawing/2014/main" id="{A3CA59BB-FF67-5647-5C29-61211F7D10E5}"/>
              </a:ext>
            </a:extLst>
          </p:cNvPr>
          <p:cNvPicPr>
            <a:picLocks noChangeAspect="1"/>
          </p:cNvPicPr>
          <p:nvPr/>
        </p:nvPicPr>
        <p:blipFill rotWithShape="1">
          <a:blip r:embed="rId3">
            <a:extLst>
              <a:ext uri="{28A0092B-C50C-407E-A947-70E740481C1C}">
                <a14:useLocalDpi xmlns:a14="http://schemas.microsoft.com/office/drawing/2010/main" val="0"/>
              </a:ext>
            </a:extLst>
          </a:blip>
          <a:srcRect b="3084"/>
          <a:stretch/>
        </p:blipFill>
        <p:spPr>
          <a:xfrm>
            <a:off x="4585448" y="45825"/>
            <a:ext cx="6663812" cy="5676802"/>
          </a:xfrm>
          <a:prstGeom prst="rect">
            <a:avLst/>
          </a:prstGeom>
        </p:spPr>
      </p:pic>
    </p:spTree>
    <p:extLst>
      <p:ext uri="{BB962C8B-B14F-4D97-AF65-F5344CB8AC3E}">
        <p14:creationId xmlns:p14="http://schemas.microsoft.com/office/powerpoint/2010/main" val="2163694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BFAE-337F-E641-1B15-9D067E5EB82F}"/>
              </a:ext>
            </a:extLst>
          </p:cNvPr>
          <p:cNvSpPr txBox="1">
            <a:spLocks/>
          </p:cNvSpPr>
          <p:nvPr/>
        </p:nvSpPr>
        <p:spPr>
          <a:xfrm>
            <a:off x="306980" y="3121922"/>
            <a:ext cx="11578040" cy="6173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5E5E5E"/>
                </a:solidFill>
                <a:latin typeface="Arial" panose="020B0604020202020204" pitchFamily="34" charset="0"/>
                <a:cs typeface="Arial" panose="020B0604020202020204" pitchFamily="34" charset="0"/>
              </a:rPr>
              <a:t>Discussion/ questions</a:t>
            </a:r>
          </a:p>
        </p:txBody>
      </p:sp>
    </p:spTree>
    <p:extLst>
      <p:ext uri="{BB962C8B-B14F-4D97-AF65-F5344CB8AC3E}">
        <p14:creationId xmlns:p14="http://schemas.microsoft.com/office/powerpoint/2010/main" val="972860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969D-6AD6-484F-93DE-7F20061C8454}"/>
              </a:ext>
            </a:extLst>
          </p:cNvPr>
          <p:cNvSpPr>
            <a:spLocks noGrp="1"/>
          </p:cNvSpPr>
          <p:nvPr>
            <p:ph type="title"/>
          </p:nvPr>
        </p:nvSpPr>
        <p:spPr/>
        <p:txBody>
          <a:bodyPr/>
          <a:lstStyle/>
          <a:p>
            <a:r>
              <a:rPr lang="en-US" dirty="0"/>
              <a:t>Legal Notice and Disclaimer</a:t>
            </a:r>
          </a:p>
        </p:txBody>
      </p:sp>
      <p:sp>
        <p:nvSpPr>
          <p:cNvPr id="3" name="Text Placeholder 2">
            <a:extLst>
              <a:ext uri="{FF2B5EF4-FFF2-40B4-BE49-F238E27FC236}">
                <a16:creationId xmlns:a16="http://schemas.microsoft.com/office/drawing/2014/main" id="{F6DB783D-7DDD-414D-883E-0C87E56EF0D7}"/>
              </a:ext>
            </a:extLst>
          </p:cNvPr>
          <p:cNvSpPr>
            <a:spLocks noGrp="1"/>
          </p:cNvSpPr>
          <p:nvPr>
            <p:ph type="body" sz="quarter" idx="10"/>
          </p:nvPr>
        </p:nvSpPr>
        <p:spPr>
          <a:xfrm>
            <a:off x="306980" y="1351807"/>
            <a:ext cx="11406187" cy="4561313"/>
          </a:xfrm>
        </p:spPr>
        <p:txBody>
          <a:bodyPr>
            <a:normAutofit fontScale="92500" lnSpcReduction="10000"/>
          </a:bodyPr>
          <a:lstStyle/>
          <a:p>
            <a:r>
              <a:rPr lang="en-US" sz="1800" dirty="0"/>
              <a:t>The information contained in this presentation is protected by U.S. and International Copyright laws. Reproduction and/or distribution without DPRCG’s written permission is prohibited.  © 2022 Design Professional Risk Control Group.  All rights reserved.</a:t>
            </a:r>
          </a:p>
          <a:p>
            <a:r>
              <a:rPr lang="en-US" sz="1800" dirty="0"/>
              <a:t>The information contained herein is intended for informational purposes only. Insurance coverage in any particular case will depend upon the type of policy in effect, the terms, conditions and exclusions in any such policy, and the facts of each unique situation. No representation is made that any specific insurance coverage would apply in the circumstances outlined herein. Please refer to the individual policy forms for specific coverage details. </a:t>
            </a:r>
          </a:p>
          <a:p>
            <a:r>
              <a:rPr lang="en-US" sz="1800" dirty="0"/>
              <a:t>AXA XL is a division of AXA Group providing products and services through three business groups: AXA XL Insurance, AXA XL Reinsurance and AXA XL Risk Consulting. </a:t>
            </a:r>
          </a:p>
          <a:p>
            <a:r>
              <a:rPr lang="en-US" sz="1800" dirty="0"/>
              <a:t>In the US, the AXA XL insurance companies are: AXA Insurance Company, Catlin Insurance Company, Inc., Greenwich Insurance Company, Indian Harbor Insurance Company, XL Insurance America, Inc., XL Specialty Insurance Company and T.H.E. Insurance Company. </a:t>
            </a:r>
          </a:p>
          <a:p>
            <a:r>
              <a:rPr lang="en-US" sz="1800" dirty="0"/>
              <a:t>In Canada, insurance coverages are underwritten by XL Specialty Insurance Company - Canadian Branch. Coverages may also be underwritten by Lloyd’s Syndicate #2003. Coverages underwritten by Lloyd’s Syndicate #2003 are placed on behalf of the member of Syndicate #2003 by Catlin Canada Inc. Lloyd’s ratings are independent of AXA Group. </a:t>
            </a:r>
          </a:p>
          <a:p>
            <a:r>
              <a:rPr lang="en-US" sz="1800" dirty="0"/>
              <a:t>Not all insurers do business in all jurisdictions nor is coverage available in all jurisdictions.</a:t>
            </a:r>
          </a:p>
        </p:txBody>
      </p:sp>
    </p:spTree>
    <p:extLst>
      <p:ext uri="{BB962C8B-B14F-4D97-AF65-F5344CB8AC3E}">
        <p14:creationId xmlns:p14="http://schemas.microsoft.com/office/powerpoint/2010/main" val="180846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1A9F-EC5F-3DAD-3C0C-160C171689F3}"/>
              </a:ext>
            </a:extLst>
          </p:cNvPr>
          <p:cNvSpPr>
            <a:spLocks noGrp="1"/>
          </p:cNvSpPr>
          <p:nvPr>
            <p:ph type="title"/>
          </p:nvPr>
        </p:nvSpPr>
        <p:spPr/>
        <p:txBody>
          <a:bodyPr/>
          <a:lstStyle/>
          <a:p>
            <a:r>
              <a:rPr lang="en-CA" dirty="0"/>
              <a:t>Learning objectives</a:t>
            </a:r>
            <a:endParaRPr lang="en-US" dirty="0"/>
          </a:p>
        </p:txBody>
      </p:sp>
      <p:sp>
        <p:nvSpPr>
          <p:cNvPr id="3" name="Text Placeholder 2">
            <a:extLst>
              <a:ext uri="{FF2B5EF4-FFF2-40B4-BE49-F238E27FC236}">
                <a16:creationId xmlns:a16="http://schemas.microsoft.com/office/drawing/2014/main" id="{4F230517-8AF3-6F08-7E0A-56F33329D2D1}"/>
              </a:ext>
            </a:extLst>
          </p:cNvPr>
          <p:cNvSpPr>
            <a:spLocks noGrp="1"/>
          </p:cNvSpPr>
          <p:nvPr>
            <p:ph type="body" sz="quarter" idx="10"/>
          </p:nvPr>
        </p:nvSpPr>
        <p:spPr>
          <a:xfrm>
            <a:off x="264776" y="1032029"/>
            <a:ext cx="12100725" cy="5144104"/>
          </a:xfrm>
        </p:spPr>
        <p:txBody>
          <a:bodyPr/>
          <a:lstStyle/>
          <a:p>
            <a:pPr marL="342900" marR="0" lvl="0" indent="-342900">
              <a:lnSpc>
                <a:spcPct val="100000"/>
              </a:lnSpc>
              <a:spcBef>
                <a:spcPts val="0"/>
              </a:spcBef>
              <a:spcAft>
                <a:spcPts val="0"/>
              </a:spcAft>
              <a:buFont typeface="+mj-lt"/>
              <a:buAutoNum type="arabicPeriod"/>
            </a:pPr>
            <a:r>
              <a:rPr lang="en-US" dirty="0">
                <a:effectLst/>
                <a:ea typeface="Times New Roman" panose="02020603050405020304" pitchFamily="18" charset="0"/>
              </a:rPr>
              <a:t>Inform participants on current legislation on building decarbonization    and evaluate potential impact to building owners and design consultants </a:t>
            </a:r>
          </a:p>
          <a:p>
            <a:pPr marL="342900" marR="0" lvl="0" indent="-342900">
              <a:lnSpc>
                <a:spcPct val="100000"/>
              </a:lnSpc>
              <a:spcBef>
                <a:spcPts val="0"/>
              </a:spcBef>
              <a:spcAft>
                <a:spcPts val="0"/>
              </a:spcAft>
              <a:buFont typeface="+mj-lt"/>
              <a:buAutoNum type="arabicPeriod"/>
            </a:pPr>
            <a:endParaRPr lang="en-US" sz="1500" dirty="0">
              <a:effectLst/>
              <a:ea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dirty="0">
                <a:effectLst/>
                <a:ea typeface="Times New Roman" panose="02020603050405020304" pitchFamily="18" charset="0"/>
              </a:rPr>
              <a:t>Explain the role and challenges utility companies face in achieving decarbonization goals using PG&amp;E (California) experience and their strategies for incentivizing decarbonization</a:t>
            </a:r>
          </a:p>
          <a:p>
            <a:pPr marL="342900" marR="0" lvl="0" indent="-342900">
              <a:lnSpc>
                <a:spcPct val="100000"/>
              </a:lnSpc>
              <a:spcBef>
                <a:spcPts val="0"/>
              </a:spcBef>
              <a:spcAft>
                <a:spcPts val="0"/>
              </a:spcAft>
              <a:buFont typeface="+mj-lt"/>
              <a:buAutoNum type="arabicPeriod"/>
            </a:pPr>
            <a:endParaRPr lang="en-US" sz="1500" dirty="0">
              <a:effectLst/>
              <a:ea typeface="Calibri" panose="020F0502020204030204" pitchFamily="34" charset="0"/>
            </a:endParaRPr>
          </a:p>
          <a:p>
            <a:pPr marL="342900" marR="0" lvl="0" indent="-342900">
              <a:lnSpc>
                <a:spcPct val="105000"/>
              </a:lnSpc>
              <a:spcBef>
                <a:spcPts val="0"/>
              </a:spcBef>
              <a:spcAft>
                <a:spcPts val="0"/>
              </a:spcAft>
              <a:buFont typeface="+mj-lt"/>
              <a:buAutoNum type="arabicPeriod"/>
            </a:pPr>
            <a:r>
              <a:rPr lang="en-US" dirty="0">
                <a:effectLst/>
                <a:ea typeface="Times New Roman" panose="02020603050405020304" pitchFamily="18" charset="0"/>
              </a:rPr>
              <a:t>Define current strategies and opportunities for building decarbonization and discover resources for further exploration </a:t>
            </a:r>
          </a:p>
          <a:p>
            <a:pPr marL="800100" lvl="1" indent="-342900">
              <a:lnSpc>
                <a:spcPct val="105000"/>
              </a:lnSpc>
              <a:spcBef>
                <a:spcPts val="0"/>
              </a:spcBef>
              <a:buFont typeface="+mj-lt"/>
              <a:buAutoNum type="arabicPeriod"/>
            </a:pPr>
            <a:endParaRPr lang="en-US" sz="1500" dirty="0">
              <a:effectLst/>
              <a:ea typeface="Calibri" panose="020F0502020204030204" pitchFamily="34" charset="0"/>
            </a:endParaRPr>
          </a:p>
          <a:p>
            <a:pPr marL="342900" marR="0" lvl="0" indent="-342900">
              <a:lnSpc>
                <a:spcPct val="105000"/>
              </a:lnSpc>
              <a:spcBef>
                <a:spcPts val="0"/>
              </a:spcBef>
              <a:spcAft>
                <a:spcPts val="800"/>
              </a:spcAft>
              <a:buFont typeface="+mj-lt"/>
              <a:buAutoNum type="arabicPeriod"/>
            </a:pPr>
            <a:r>
              <a:rPr lang="en-US" dirty="0">
                <a:effectLst/>
                <a:ea typeface="Times New Roman" panose="02020603050405020304" pitchFamily="18" charset="0"/>
              </a:rPr>
              <a:t>Identify potential risks associated with decarbonization and suggested ways to assess, analyze and manage the associated risk </a:t>
            </a:r>
            <a:endParaRPr lang="en-US"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125330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F53CB1-DF2C-3CEC-0DF4-BB14E2B25811}"/>
              </a:ext>
            </a:extLst>
          </p:cNvPr>
          <p:cNvSpPr/>
          <p:nvPr/>
        </p:nvSpPr>
        <p:spPr>
          <a:xfrm>
            <a:off x="8365854" y="1099230"/>
            <a:ext cx="3653121" cy="4105816"/>
          </a:xfrm>
          <a:prstGeom prst="rect">
            <a:avLst/>
          </a:prstGeom>
          <a:solidFill>
            <a:srgbClr val="5E5E5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0910CE3-E8BD-C93E-8645-7168258A14A9}"/>
              </a:ext>
            </a:extLst>
          </p:cNvPr>
          <p:cNvSpPr/>
          <p:nvPr/>
        </p:nvSpPr>
        <p:spPr>
          <a:xfrm>
            <a:off x="3317133" y="1099230"/>
            <a:ext cx="4914768" cy="4105816"/>
          </a:xfrm>
          <a:prstGeom prst="rect">
            <a:avLst/>
          </a:prstGeom>
          <a:solidFill>
            <a:srgbClr val="5E5E5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A90AAFFB-B179-10E9-928B-91EE09D71E18}"/>
              </a:ext>
            </a:extLst>
          </p:cNvPr>
          <p:cNvSpPr>
            <a:spLocks noGrp="1"/>
          </p:cNvSpPr>
          <p:nvPr>
            <p:ph type="body" sz="quarter" idx="15"/>
          </p:nvPr>
        </p:nvSpPr>
        <p:spPr>
          <a:xfrm>
            <a:off x="3229174" y="5420852"/>
            <a:ext cx="3473450" cy="573088"/>
          </a:xfrm>
        </p:spPr>
        <p:txBody>
          <a:bodyPr/>
          <a:lstStyle/>
          <a:p>
            <a:r>
              <a:rPr lang="en-US" dirty="0"/>
              <a:t>Source: </a:t>
            </a:r>
            <a:r>
              <a:rPr lang="en-US" sz="1000" dirty="0"/>
              <a:t>TeachEngineering.org</a:t>
            </a:r>
            <a:endParaRPr lang="en-US" dirty="0"/>
          </a:p>
        </p:txBody>
      </p:sp>
      <p:sp>
        <p:nvSpPr>
          <p:cNvPr id="5" name="Text Placeholder 4">
            <a:extLst>
              <a:ext uri="{FF2B5EF4-FFF2-40B4-BE49-F238E27FC236}">
                <a16:creationId xmlns:a16="http://schemas.microsoft.com/office/drawing/2014/main" id="{B7F2C671-543E-A88E-1E13-80270AE16F8C}"/>
              </a:ext>
            </a:extLst>
          </p:cNvPr>
          <p:cNvSpPr>
            <a:spLocks noGrp="1"/>
          </p:cNvSpPr>
          <p:nvPr>
            <p:ph type="body" sz="quarter" idx="16"/>
          </p:nvPr>
        </p:nvSpPr>
        <p:spPr>
          <a:xfrm>
            <a:off x="8295514" y="5431996"/>
            <a:ext cx="3473450" cy="573088"/>
          </a:xfrm>
        </p:spPr>
        <p:txBody>
          <a:bodyPr/>
          <a:lstStyle/>
          <a:p>
            <a:r>
              <a:rPr lang="en-US" dirty="0"/>
              <a:t>Source: </a:t>
            </a:r>
            <a:r>
              <a:rPr lang="en-US" sz="1000" dirty="0"/>
              <a:t>TeachEngineering.org</a:t>
            </a:r>
            <a:endParaRPr lang="en-US" dirty="0"/>
          </a:p>
          <a:p>
            <a:endParaRPr lang="en-US" dirty="0"/>
          </a:p>
        </p:txBody>
      </p:sp>
      <p:sp>
        <p:nvSpPr>
          <p:cNvPr id="6" name="Title 5">
            <a:extLst>
              <a:ext uri="{FF2B5EF4-FFF2-40B4-BE49-F238E27FC236}">
                <a16:creationId xmlns:a16="http://schemas.microsoft.com/office/drawing/2014/main" id="{CC902E20-8662-F661-C609-AE790E85A221}"/>
              </a:ext>
            </a:extLst>
          </p:cNvPr>
          <p:cNvSpPr>
            <a:spLocks noGrp="1"/>
          </p:cNvSpPr>
          <p:nvPr>
            <p:ph type="title"/>
          </p:nvPr>
        </p:nvSpPr>
        <p:spPr>
          <a:xfrm>
            <a:off x="306981" y="1016438"/>
            <a:ext cx="3010152" cy="617369"/>
          </a:xfrm>
        </p:spPr>
        <p:txBody>
          <a:bodyPr/>
          <a:lstStyle/>
          <a:p>
            <a:r>
              <a:rPr lang="en-US" dirty="0"/>
              <a:t>Any gaseous compound in the atmosphere that is capable of absorbing infrared radiation, thereby </a:t>
            </a:r>
            <a:r>
              <a:rPr lang="en-US" altLang="en-US" dirty="0"/>
              <a:t>trapping and holding heat in the atmosphere. </a:t>
            </a:r>
            <a:br>
              <a:rPr lang="en-US" altLang="en-US" dirty="0"/>
            </a:br>
            <a:br>
              <a:rPr lang="en-US" altLang="en-US" dirty="0"/>
            </a:br>
            <a:r>
              <a:rPr lang="en-US" altLang="en-US" dirty="0"/>
              <a:t>Why Carbon?</a:t>
            </a:r>
            <a:endParaRPr lang="en-US" dirty="0"/>
          </a:p>
        </p:txBody>
      </p:sp>
      <p:sp>
        <p:nvSpPr>
          <p:cNvPr id="7" name="Title 1">
            <a:extLst>
              <a:ext uri="{FF2B5EF4-FFF2-40B4-BE49-F238E27FC236}">
                <a16:creationId xmlns:a16="http://schemas.microsoft.com/office/drawing/2014/main" id="{BCE6C4C0-6097-D08C-3EDA-17DFE394B9BE}"/>
              </a:ext>
            </a:extLst>
          </p:cNvPr>
          <p:cNvSpPr txBox="1">
            <a:spLocks/>
          </p:cNvSpPr>
          <p:nvPr/>
        </p:nvSpPr>
        <p:spPr>
          <a:xfrm>
            <a:off x="306980" y="481861"/>
            <a:ext cx="11578040" cy="617369"/>
          </a:xfrm>
          <a:prstGeom prst="rect">
            <a:avLst/>
          </a:prstGeom>
        </p:spPr>
        <p:txBody>
          <a:bodyPr/>
          <a:lstStyle>
            <a:lvl1pPr algn="l" defTabSz="914400" rtl="0" eaLnBrk="1" latinLnBrk="0" hangingPunct="1">
              <a:lnSpc>
                <a:spcPct val="90000"/>
              </a:lnSpc>
              <a:spcBef>
                <a:spcPct val="0"/>
              </a:spcBef>
              <a:buNone/>
              <a:defRPr sz="2400" b="0" kern="1200">
                <a:solidFill>
                  <a:srgbClr val="5E5E5E"/>
                </a:solidFill>
                <a:latin typeface="Arial" panose="020B0604020202020204" pitchFamily="34" charset="0"/>
                <a:ea typeface="+mj-ea"/>
                <a:cs typeface="Arial" panose="020B0604020202020204" pitchFamily="34" charset="0"/>
              </a:defRPr>
            </a:lvl1pPr>
          </a:lstStyle>
          <a:p>
            <a:r>
              <a:rPr lang="en-US" sz="3000" b="1" dirty="0"/>
              <a:t>What is a greenhouse gas?</a:t>
            </a:r>
          </a:p>
        </p:txBody>
      </p:sp>
      <p:graphicFrame>
        <p:nvGraphicFramePr>
          <p:cNvPr id="9" name="Chart 8">
            <a:extLst>
              <a:ext uri="{FF2B5EF4-FFF2-40B4-BE49-F238E27FC236}">
                <a16:creationId xmlns:a16="http://schemas.microsoft.com/office/drawing/2014/main" id="{EF38D9DC-0702-4998-66D8-B96690CB3366}"/>
              </a:ext>
            </a:extLst>
          </p:cNvPr>
          <p:cNvGraphicFramePr/>
          <p:nvPr>
            <p:extLst>
              <p:ext uri="{D42A27DB-BD31-4B8C-83A1-F6EECF244321}">
                <p14:modId xmlns:p14="http://schemas.microsoft.com/office/powerpoint/2010/main" val="2729675675"/>
              </p:ext>
            </p:extLst>
          </p:nvPr>
        </p:nvGraphicFramePr>
        <p:xfrm>
          <a:off x="3317133" y="1790743"/>
          <a:ext cx="4914768" cy="327651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Diagram&#10;&#10;Description automatically generated">
            <a:extLst>
              <a:ext uri="{FF2B5EF4-FFF2-40B4-BE49-F238E27FC236}">
                <a16:creationId xmlns:a16="http://schemas.microsoft.com/office/drawing/2014/main" id="{0E6C60BA-88DA-943C-EBEE-B6A5AF82D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5856" y="1497539"/>
            <a:ext cx="3826144" cy="3345263"/>
          </a:xfrm>
          <a:prstGeom prst="rect">
            <a:avLst/>
          </a:prstGeom>
        </p:spPr>
      </p:pic>
    </p:spTree>
    <p:extLst>
      <p:ext uri="{BB962C8B-B14F-4D97-AF65-F5344CB8AC3E}">
        <p14:creationId xmlns:p14="http://schemas.microsoft.com/office/powerpoint/2010/main" val="183338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053A7A-9385-0D33-8E46-B00C724BFF96}"/>
              </a:ext>
            </a:extLst>
          </p:cNvPr>
          <p:cNvPicPr>
            <a:picLocks noChangeAspect="1"/>
          </p:cNvPicPr>
          <p:nvPr/>
        </p:nvPicPr>
        <p:blipFill rotWithShape="1">
          <a:blip r:embed="rId3"/>
          <a:srcRect l="1117" r="2048"/>
          <a:stretch/>
        </p:blipFill>
        <p:spPr>
          <a:xfrm>
            <a:off x="-1" y="-35447"/>
            <a:ext cx="12192001" cy="5584184"/>
          </a:xfrm>
          <a:prstGeom prst="rect">
            <a:avLst/>
          </a:prstGeom>
        </p:spPr>
      </p:pic>
      <p:sp>
        <p:nvSpPr>
          <p:cNvPr id="9" name="Text Placeholder 8">
            <a:extLst>
              <a:ext uri="{FF2B5EF4-FFF2-40B4-BE49-F238E27FC236}">
                <a16:creationId xmlns:a16="http://schemas.microsoft.com/office/drawing/2014/main" id="{D2581E3E-6924-81A4-6409-1EA7D349FEF6}"/>
              </a:ext>
            </a:extLst>
          </p:cNvPr>
          <p:cNvSpPr>
            <a:spLocks noGrp="1"/>
          </p:cNvSpPr>
          <p:nvPr>
            <p:ph type="body" sz="quarter" idx="15"/>
          </p:nvPr>
        </p:nvSpPr>
        <p:spPr>
          <a:xfrm>
            <a:off x="287892" y="5600135"/>
            <a:ext cx="8096456" cy="573088"/>
          </a:xfrm>
        </p:spPr>
        <p:txBody>
          <a:bodyPr/>
          <a:lstStyle/>
          <a:p>
            <a:r>
              <a:rPr lang="en-US" dirty="0"/>
              <a:t>Source:https://8billiontrees.com/carbon-offsets-credits/neutral-certificates/climate-vs-carbon-neutral/</a:t>
            </a:r>
          </a:p>
        </p:txBody>
      </p:sp>
      <p:sp>
        <p:nvSpPr>
          <p:cNvPr id="5" name="Title 4">
            <a:extLst>
              <a:ext uri="{FF2B5EF4-FFF2-40B4-BE49-F238E27FC236}">
                <a16:creationId xmlns:a16="http://schemas.microsoft.com/office/drawing/2014/main" id="{8BF46415-4DBF-7C89-8F9C-BA93338FD357}"/>
              </a:ext>
            </a:extLst>
          </p:cNvPr>
          <p:cNvSpPr txBox="1">
            <a:spLocks/>
          </p:cNvSpPr>
          <p:nvPr/>
        </p:nvSpPr>
        <p:spPr>
          <a:xfrm>
            <a:off x="6862525" y="4887087"/>
            <a:ext cx="5098417" cy="6173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000" b="1" dirty="0">
                <a:solidFill>
                  <a:schemeClr val="bg1"/>
                </a:solidFill>
                <a:latin typeface="Arial" panose="020B0604020202020204" pitchFamily="34" charset="0"/>
                <a:cs typeface="Arial" panose="020B0604020202020204" pitchFamily="34" charset="0"/>
              </a:rPr>
              <a:t>Carbon neutrality </a:t>
            </a:r>
          </a:p>
        </p:txBody>
      </p:sp>
    </p:spTree>
    <p:extLst>
      <p:ext uri="{BB962C8B-B14F-4D97-AF65-F5344CB8AC3E}">
        <p14:creationId xmlns:p14="http://schemas.microsoft.com/office/powerpoint/2010/main" val="336266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80C89D-85F8-DE21-678E-7E01AA616994}"/>
              </a:ext>
            </a:extLst>
          </p:cNvPr>
          <p:cNvSpPr>
            <a:spLocks noGrp="1"/>
          </p:cNvSpPr>
          <p:nvPr>
            <p:ph type="title"/>
          </p:nvPr>
        </p:nvSpPr>
        <p:spPr/>
        <p:txBody>
          <a:bodyPr/>
          <a:lstStyle/>
          <a:p>
            <a:r>
              <a:rPr lang="en-US" dirty="0"/>
              <a:t>Carbon neutrality </a:t>
            </a:r>
          </a:p>
        </p:txBody>
      </p:sp>
      <p:pic>
        <p:nvPicPr>
          <p:cNvPr id="6" name="Picture 5">
            <a:extLst>
              <a:ext uri="{FF2B5EF4-FFF2-40B4-BE49-F238E27FC236}">
                <a16:creationId xmlns:a16="http://schemas.microsoft.com/office/drawing/2014/main" id="{C4779457-8212-F268-A898-A1E5C0BA9096}"/>
              </a:ext>
            </a:extLst>
          </p:cNvPr>
          <p:cNvPicPr>
            <a:picLocks noChangeAspect="1"/>
          </p:cNvPicPr>
          <p:nvPr/>
        </p:nvPicPr>
        <p:blipFill rotWithShape="1">
          <a:blip r:embed="rId3"/>
          <a:srcRect r="761"/>
          <a:stretch/>
        </p:blipFill>
        <p:spPr>
          <a:xfrm>
            <a:off x="4999215" y="614149"/>
            <a:ext cx="6623145" cy="3854162"/>
          </a:xfrm>
          <a:prstGeom prst="rect">
            <a:avLst/>
          </a:prstGeom>
        </p:spPr>
      </p:pic>
      <p:sp>
        <p:nvSpPr>
          <p:cNvPr id="3" name="Text Placeholder 2">
            <a:extLst>
              <a:ext uri="{FF2B5EF4-FFF2-40B4-BE49-F238E27FC236}">
                <a16:creationId xmlns:a16="http://schemas.microsoft.com/office/drawing/2014/main" id="{0AE04A16-D64B-90F4-272B-2F3115065E84}"/>
              </a:ext>
            </a:extLst>
          </p:cNvPr>
          <p:cNvSpPr>
            <a:spLocks noGrp="1"/>
          </p:cNvSpPr>
          <p:nvPr>
            <p:ph type="body" sz="quarter" idx="10"/>
          </p:nvPr>
        </p:nvSpPr>
        <p:spPr>
          <a:xfrm>
            <a:off x="306980" y="970424"/>
            <a:ext cx="4591069" cy="4676458"/>
          </a:xfrm>
        </p:spPr>
        <p:txBody>
          <a:bodyPr/>
          <a:lstStyle/>
          <a:p>
            <a:r>
              <a:rPr lang="en-US" altLang="en-US" dirty="0"/>
              <a:t>Balance emitting carbon and absorbing carbon</a:t>
            </a:r>
          </a:p>
          <a:p>
            <a:pPr marL="0" indent="0">
              <a:buNone/>
            </a:pPr>
            <a:endParaRPr lang="en-US" altLang="en-US" sz="1000" dirty="0"/>
          </a:p>
          <a:p>
            <a:r>
              <a:rPr lang="en-US" altLang="en-US" dirty="0"/>
              <a:t>Carbon sequestration (removing and storing)</a:t>
            </a:r>
          </a:p>
          <a:p>
            <a:endParaRPr lang="en-US" altLang="en-US" sz="1000" dirty="0"/>
          </a:p>
          <a:p>
            <a:r>
              <a:rPr lang="en-US" altLang="en-US" dirty="0"/>
              <a:t>Carbon sink is any system that absorbs more carbon than it emits (soil, forests and oceans) </a:t>
            </a:r>
            <a:endParaRPr lang="en-US" dirty="0"/>
          </a:p>
        </p:txBody>
      </p:sp>
      <p:sp>
        <p:nvSpPr>
          <p:cNvPr id="2" name="Text Placeholder 2">
            <a:extLst>
              <a:ext uri="{FF2B5EF4-FFF2-40B4-BE49-F238E27FC236}">
                <a16:creationId xmlns:a16="http://schemas.microsoft.com/office/drawing/2014/main" id="{41307253-A834-7C4C-D559-B249C0177745}"/>
              </a:ext>
            </a:extLst>
          </p:cNvPr>
          <p:cNvSpPr txBox="1">
            <a:spLocks/>
          </p:cNvSpPr>
          <p:nvPr/>
        </p:nvSpPr>
        <p:spPr>
          <a:xfrm>
            <a:off x="4890787" y="4732337"/>
            <a:ext cx="7219397" cy="42513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E5E5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E5E5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E5E5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E5E5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E5E5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b="1" dirty="0">
                <a:solidFill>
                  <a:srgbClr val="9ACC5B"/>
                </a:solidFill>
              </a:rPr>
              <a:t>2020: Global CO2 emissions = 36.0 Gt </a:t>
            </a:r>
          </a:p>
          <a:p>
            <a:pPr marL="0" indent="0">
              <a:buNone/>
            </a:pPr>
            <a:r>
              <a:rPr lang="en-US" sz="2000" b="1" dirty="0">
                <a:solidFill>
                  <a:srgbClr val="9ACC5B"/>
                </a:solidFill>
              </a:rPr>
              <a:t>Natural sinks CO2 removed   = 9.5-11 Gt</a:t>
            </a:r>
          </a:p>
        </p:txBody>
      </p:sp>
      <p:sp>
        <p:nvSpPr>
          <p:cNvPr id="4" name="Text Placeholder 10">
            <a:extLst>
              <a:ext uri="{FF2B5EF4-FFF2-40B4-BE49-F238E27FC236}">
                <a16:creationId xmlns:a16="http://schemas.microsoft.com/office/drawing/2014/main" id="{25C69E90-30DE-ECE1-0148-F3DADD27103A}"/>
              </a:ext>
            </a:extLst>
          </p:cNvPr>
          <p:cNvSpPr txBox="1">
            <a:spLocks/>
          </p:cNvSpPr>
          <p:nvPr/>
        </p:nvSpPr>
        <p:spPr>
          <a:xfrm>
            <a:off x="4898048" y="4468311"/>
            <a:ext cx="6724311"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5E5E5E"/>
                </a:solidFill>
              </a:rPr>
              <a:t>Source: https://cdn.britannica.com/19/114419-050-F6658A82/carbon-cycle.jpg.</a:t>
            </a:r>
          </a:p>
        </p:txBody>
      </p:sp>
    </p:spTree>
    <p:extLst>
      <p:ext uri="{BB962C8B-B14F-4D97-AF65-F5344CB8AC3E}">
        <p14:creationId xmlns:p14="http://schemas.microsoft.com/office/powerpoint/2010/main" val="174156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C202E4-115A-E74E-2B59-E7967789D8BA}"/>
              </a:ext>
            </a:extLst>
          </p:cNvPr>
          <p:cNvSpPr>
            <a:spLocks noGrp="1"/>
          </p:cNvSpPr>
          <p:nvPr>
            <p:ph type="body" sz="quarter" idx="15"/>
          </p:nvPr>
        </p:nvSpPr>
        <p:spPr>
          <a:xfrm>
            <a:off x="478615" y="4607019"/>
            <a:ext cx="3473450" cy="573088"/>
          </a:xfrm>
        </p:spPr>
        <p:txBody>
          <a:bodyPr/>
          <a:lstStyle/>
          <a:p>
            <a:r>
              <a:rPr lang="en-US" sz="1000" dirty="0">
                <a:solidFill>
                  <a:srgbClr val="808080"/>
                </a:solidFill>
              </a:rPr>
              <a:t>Source: US EPA</a:t>
            </a:r>
          </a:p>
        </p:txBody>
      </p:sp>
      <p:sp>
        <p:nvSpPr>
          <p:cNvPr id="8" name="Title 1">
            <a:extLst>
              <a:ext uri="{FF2B5EF4-FFF2-40B4-BE49-F238E27FC236}">
                <a16:creationId xmlns:a16="http://schemas.microsoft.com/office/drawing/2014/main" id="{BBF8DA9D-AAA8-FCD4-2989-EA2D31C3170E}"/>
              </a:ext>
            </a:extLst>
          </p:cNvPr>
          <p:cNvSpPr txBox="1">
            <a:spLocks/>
          </p:cNvSpPr>
          <p:nvPr/>
        </p:nvSpPr>
        <p:spPr>
          <a:xfrm>
            <a:off x="306980" y="481861"/>
            <a:ext cx="11578040" cy="617369"/>
          </a:xfrm>
          <a:prstGeom prst="rect">
            <a:avLst/>
          </a:prstGeom>
        </p:spPr>
        <p:txBody>
          <a:bodyPr/>
          <a:lstStyle>
            <a:lvl1pPr algn="l" defTabSz="914400" rtl="0" eaLnBrk="1" latinLnBrk="0" hangingPunct="1">
              <a:lnSpc>
                <a:spcPct val="90000"/>
              </a:lnSpc>
              <a:spcBef>
                <a:spcPct val="0"/>
              </a:spcBef>
              <a:buNone/>
              <a:defRPr sz="2400" b="0" kern="1200">
                <a:solidFill>
                  <a:srgbClr val="5E5E5E"/>
                </a:solidFill>
                <a:latin typeface="Arial" panose="020B0604020202020204" pitchFamily="34" charset="0"/>
                <a:ea typeface="+mj-ea"/>
                <a:cs typeface="Arial" panose="020B0604020202020204" pitchFamily="34" charset="0"/>
              </a:defRPr>
            </a:lvl1pPr>
          </a:lstStyle>
          <a:p>
            <a:r>
              <a:rPr lang="en-US" sz="3000" b="1" dirty="0"/>
              <a:t>Greenhouse gas emissions - US</a:t>
            </a:r>
          </a:p>
        </p:txBody>
      </p:sp>
      <p:sp>
        <p:nvSpPr>
          <p:cNvPr id="15" name="Title 14">
            <a:extLst>
              <a:ext uri="{FF2B5EF4-FFF2-40B4-BE49-F238E27FC236}">
                <a16:creationId xmlns:a16="http://schemas.microsoft.com/office/drawing/2014/main" id="{E2B3FD6F-7A64-592D-968D-D3A63453F701}"/>
              </a:ext>
            </a:extLst>
          </p:cNvPr>
          <p:cNvSpPr>
            <a:spLocks noGrp="1"/>
          </p:cNvSpPr>
          <p:nvPr>
            <p:ph type="title"/>
          </p:nvPr>
        </p:nvSpPr>
        <p:spPr>
          <a:xfrm>
            <a:off x="306980" y="4797630"/>
            <a:ext cx="11749032" cy="1158088"/>
          </a:xfrm>
        </p:spPr>
        <p:txBody>
          <a:bodyPr/>
          <a:lstStyle/>
          <a:p>
            <a:r>
              <a:rPr lang="en-US" dirty="0"/>
              <a:t>2020 </a:t>
            </a:r>
            <a:r>
              <a:rPr lang="en-US" altLang="en-US" dirty="0"/>
              <a:t>US emissions: </a:t>
            </a:r>
            <a:r>
              <a:rPr lang="en-US" altLang="en-US" b="1" dirty="0">
                <a:solidFill>
                  <a:srgbClr val="9ACC5B"/>
                </a:solidFill>
              </a:rPr>
              <a:t>5,981 Million Metric Tons (MMT)</a:t>
            </a:r>
            <a:r>
              <a:rPr lang="en-US" altLang="en-US" dirty="0">
                <a:solidFill>
                  <a:srgbClr val="9ACC5B"/>
                </a:solidFill>
              </a:rPr>
              <a:t> </a:t>
            </a:r>
            <a:r>
              <a:rPr lang="en-US" altLang="en-US" dirty="0"/>
              <a:t>of Carbon Dioxide Equivalent (CO</a:t>
            </a:r>
            <a:r>
              <a:rPr lang="en-US" altLang="en-US" baseline="-25000" dirty="0"/>
              <a:t>2</a:t>
            </a:r>
            <a:r>
              <a:rPr lang="en-US" altLang="en-US" dirty="0"/>
              <a:t>e). </a:t>
            </a:r>
            <a:br>
              <a:rPr lang="en-US" altLang="en-US" dirty="0"/>
            </a:br>
            <a:r>
              <a:rPr lang="en-US" dirty="0"/>
              <a:t>The </a:t>
            </a:r>
            <a:r>
              <a:rPr lang="en-US" altLang="en-US" dirty="0"/>
              <a:t>US is the world’s </a:t>
            </a:r>
            <a:r>
              <a:rPr lang="en-US" altLang="en-US" b="1" dirty="0">
                <a:solidFill>
                  <a:srgbClr val="9ACC5B"/>
                </a:solidFill>
              </a:rPr>
              <a:t>2</a:t>
            </a:r>
            <a:r>
              <a:rPr lang="en-US" altLang="en-US" b="1" baseline="30000" dirty="0">
                <a:solidFill>
                  <a:srgbClr val="9ACC5B"/>
                </a:solidFill>
              </a:rPr>
              <a:t>nd</a:t>
            </a:r>
            <a:r>
              <a:rPr lang="en-US" altLang="en-US" dirty="0"/>
              <a:t> highest emitter, and accounts for </a:t>
            </a:r>
            <a:r>
              <a:rPr lang="en-US" altLang="en-US" b="1" dirty="0">
                <a:solidFill>
                  <a:srgbClr val="9ACC5B"/>
                </a:solidFill>
              </a:rPr>
              <a:t>11%</a:t>
            </a:r>
            <a:r>
              <a:rPr lang="en-US" altLang="en-US" dirty="0"/>
              <a:t> of the global total.</a:t>
            </a:r>
            <a:br>
              <a:rPr lang="en-US" dirty="0"/>
            </a:br>
            <a:br>
              <a:rPr lang="en-US" dirty="0"/>
            </a:br>
            <a:br>
              <a:rPr lang="en-US" dirty="0"/>
            </a:br>
            <a:endParaRPr lang="en-US" dirty="0"/>
          </a:p>
        </p:txBody>
      </p:sp>
      <p:graphicFrame>
        <p:nvGraphicFramePr>
          <p:cNvPr id="18" name="Chart 17">
            <a:extLst>
              <a:ext uri="{FF2B5EF4-FFF2-40B4-BE49-F238E27FC236}">
                <a16:creationId xmlns:a16="http://schemas.microsoft.com/office/drawing/2014/main" id="{175DA0D8-5FB8-4FA7-DC74-BF426D5084D8}"/>
              </a:ext>
            </a:extLst>
          </p:cNvPr>
          <p:cNvGraphicFramePr/>
          <p:nvPr>
            <p:extLst>
              <p:ext uri="{D42A27DB-BD31-4B8C-83A1-F6EECF244321}">
                <p14:modId xmlns:p14="http://schemas.microsoft.com/office/powerpoint/2010/main" val="3544466469"/>
              </p:ext>
            </p:extLst>
          </p:nvPr>
        </p:nvGraphicFramePr>
        <p:xfrm>
          <a:off x="464547" y="902282"/>
          <a:ext cx="5345410" cy="4106363"/>
        </p:xfrm>
        <a:graphic>
          <a:graphicData uri="http://schemas.openxmlformats.org/drawingml/2006/chart">
            <c:chart xmlns:c="http://schemas.openxmlformats.org/drawingml/2006/chart" xmlns:r="http://schemas.openxmlformats.org/officeDocument/2006/relationships" r:id="rId3"/>
          </a:graphicData>
        </a:graphic>
      </p:graphicFrame>
      <p:pic>
        <p:nvPicPr>
          <p:cNvPr id="19" name="Picture 18" descr="Chart&#10;&#10;Description automatically generated">
            <a:extLst>
              <a:ext uri="{FF2B5EF4-FFF2-40B4-BE49-F238E27FC236}">
                <a16:creationId xmlns:a16="http://schemas.microsoft.com/office/drawing/2014/main" id="{A1DFD1B6-C5E7-70DC-FE7A-080A12989E43}"/>
              </a:ext>
            </a:extLst>
          </p:cNvPr>
          <p:cNvPicPr>
            <a:picLocks noChangeAspect="1"/>
          </p:cNvPicPr>
          <p:nvPr/>
        </p:nvPicPr>
        <p:blipFill rotWithShape="1">
          <a:blip r:embed="rId4"/>
          <a:srcRect r="5131"/>
          <a:stretch/>
        </p:blipFill>
        <p:spPr>
          <a:xfrm>
            <a:off x="6382045" y="0"/>
            <a:ext cx="5809955" cy="4657626"/>
          </a:xfrm>
          <a:prstGeom prst="rect">
            <a:avLst/>
          </a:prstGeom>
        </p:spPr>
      </p:pic>
      <p:sp>
        <p:nvSpPr>
          <p:cNvPr id="11" name="Text Placeholder 10">
            <a:extLst>
              <a:ext uri="{FF2B5EF4-FFF2-40B4-BE49-F238E27FC236}">
                <a16:creationId xmlns:a16="http://schemas.microsoft.com/office/drawing/2014/main" id="{B7E1BE51-AAA9-AE35-7B54-3223C9567D04}"/>
              </a:ext>
            </a:extLst>
          </p:cNvPr>
          <p:cNvSpPr>
            <a:spLocks noGrp="1"/>
          </p:cNvSpPr>
          <p:nvPr>
            <p:ph type="body" sz="quarter" idx="16"/>
          </p:nvPr>
        </p:nvSpPr>
        <p:spPr>
          <a:xfrm>
            <a:off x="6466800" y="4469221"/>
            <a:ext cx="5007698" cy="188406"/>
          </a:xfrm>
          <a:solidFill>
            <a:schemeClr val="bg1"/>
          </a:solidFill>
        </p:spPr>
        <p:txBody>
          <a:bodyPr/>
          <a:lstStyle/>
          <a:p>
            <a:r>
              <a:rPr lang="en-US" dirty="0"/>
              <a:t>Source: U.S. EPA’S Inventory of U.S. Greenhouse Gas Emissions and Sinks: 1990-2020</a:t>
            </a:r>
          </a:p>
        </p:txBody>
      </p:sp>
    </p:spTree>
    <p:extLst>
      <p:ext uri="{BB962C8B-B14F-4D97-AF65-F5344CB8AC3E}">
        <p14:creationId xmlns:p14="http://schemas.microsoft.com/office/powerpoint/2010/main" val="214530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570C-E422-CBE7-2146-DA13BFFF924B}"/>
              </a:ext>
            </a:extLst>
          </p:cNvPr>
          <p:cNvSpPr>
            <a:spLocks noGrp="1"/>
          </p:cNvSpPr>
          <p:nvPr>
            <p:ph type="title"/>
          </p:nvPr>
        </p:nvSpPr>
        <p:spPr/>
        <p:txBody>
          <a:bodyPr/>
          <a:lstStyle/>
          <a:p>
            <a:r>
              <a:rPr lang="en-US" dirty="0"/>
              <a:t>Building carbon sources</a:t>
            </a:r>
          </a:p>
        </p:txBody>
      </p:sp>
      <p:sp>
        <p:nvSpPr>
          <p:cNvPr id="3" name="Text Placeholder 2">
            <a:extLst>
              <a:ext uri="{FF2B5EF4-FFF2-40B4-BE49-F238E27FC236}">
                <a16:creationId xmlns:a16="http://schemas.microsoft.com/office/drawing/2014/main" id="{7507FB26-B7C6-8F7E-56C0-D2A0865792AF}"/>
              </a:ext>
            </a:extLst>
          </p:cNvPr>
          <p:cNvSpPr>
            <a:spLocks noGrp="1"/>
          </p:cNvSpPr>
          <p:nvPr>
            <p:ph type="body" sz="quarter" idx="10"/>
          </p:nvPr>
        </p:nvSpPr>
        <p:spPr/>
        <p:txBody>
          <a:bodyPr/>
          <a:lstStyle/>
          <a:p>
            <a:endParaRPr lang="en-US" dirty="0"/>
          </a:p>
        </p:txBody>
      </p:sp>
      <p:pic>
        <p:nvPicPr>
          <p:cNvPr id="4" name="Picture 3">
            <a:extLst>
              <a:ext uri="{FF2B5EF4-FFF2-40B4-BE49-F238E27FC236}">
                <a16:creationId xmlns:a16="http://schemas.microsoft.com/office/drawing/2014/main" id="{8DC49675-CDD9-8BCC-90A3-9B8A86C4BA7E}"/>
              </a:ext>
            </a:extLst>
          </p:cNvPr>
          <p:cNvPicPr>
            <a:picLocks noChangeAspect="1"/>
          </p:cNvPicPr>
          <p:nvPr/>
        </p:nvPicPr>
        <p:blipFill>
          <a:blip r:embed="rId2"/>
          <a:stretch>
            <a:fillRect/>
          </a:stretch>
        </p:blipFill>
        <p:spPr>
          <a:xfrm>
            <a:off x="306980" y="1052512"/>
            <a:ext cx="11068050" cy="4752975"/>
          </a:xfrm>
          <a:prstGeom prst="rect">
            <a:avLst/>
          </a:prstGeom>
        </p:spPr>
      </p:pic>
      <p:sp>
        <p:nvSpPr>
          <p:cNvPr id="5" name="Text Placeholder 2">
            <a:extLst>
              <a:ext uri="{FF2B5EF4-FFF2-40B4-BE49-F238E27FC236}">
                <a16:creationId xmlns:a16="http://schemas.microsoft.com/office/drawing/2014/main" id="{BF6EF1D8-3CAF-D949-AFE2-1716C231229C}"/>
              </a:ext>
            </a:extLst>
          </p:cNvPr>
          <p:cNvSpPr txBox="1">
            <a:spLocks/>
          </p:cNvSpPr>
          <p:nvPr/>
        </p:nvSpPr>
        <p:spPr>
          <a:xfrm>
            <a:off x="616137" y="5620121"/>
            <a:ext cx="3473450" cy="5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a:solidFill>
                  <a:srgbClr val="5E5E5E"/>
                </a:solidFill>
              </a:rPr>
              <a:t>Source: https://www.carboncure.com</a:t>
            </a:r>
          </a:p>
          <a:p>
            <a:pPr marL="0" indent="0">
              <a:buNone/>
            </a:pPr>
            <a:endParaRPr lang="en-US" sz="1000" dirty="0">
              <a:solidFill>
                <a:srgbClr val="808080"/>
              </a:solidFill>
            </a:endParaRPr>
          </a:p>
        </p:txBody>
      </p:sp>
    </p:spTree>
    <p:extLst>
      <p:ext uri="{BB962C8B-B14F-4D97-AF65-F5344CB8AC3E}">
        <p14:creationId xmlns:p14="http://schemas.microsoft.com/office/powerpoint/2010/main" val="474141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C90BFF8167344FAE376225CF1D9175" ma:contentTypeVersion="13" ma:contentTypeDescription="Create a new document." ma:contentTypeScope="" ma:versionID="50ef9d3381758cd6eb678a2b8b2ac413">
  <xsd:schema xmlns:xsd="http://www.w3.org/2001/XMLSchema" xmlns:xs="http://www.w3.org/2001/XMLSchema" xmlns:p="http://schemas.microsoft.com/office/2006/metadata/properties" xmlns:ns2="97e57212-3e02-407f-8b2d-05f7d7f19b15" xmlns:ns3="a0f4d872-074c-4b7e-8efd-4f15ae68492f" xmlns:ns4="68888aba-5579-42e8-912c-34eec7c4b803" targetNamespace="http://schemas.microsoft.com/office/2006/metadata/properties" ma:root="true" ma:fieldsID="b01525d3bad56819299478883efccd2e" ns2:_="" ns3:_="" ns4:_="">
    <xsd:import namespace="97e57212-3e02-407f-8b2d-05f7d7f19b15"/>
    <xsd:import namespace="a0f4d872-074c-4b7e-8efd-4f15ae68492f"/>
    <xsd:import namespace="68888aba-5579-42e8-912c-34eec7c4b803"/>
    <xsd:element name="properties">
      <xsd:complexType>
        <xsd:sequence>
          <xsd:element name="documentManagement">
            <xsd:complexType>
              <xsd:all>
                <xsd:element ref="ns2:pgeInformationSecurityClassification" minOccurs="0"/>
                <xsd:element ref="ns2:mca9ac2a47d44219b4ff213ace4480ec" minOccurs="0"/>
                <xsd:element ref="ns2:TaxCatchAll" minOccurs="0"/>
                <xsd:element ref="ns2:TaxCatchAllLabel" minOccurs="0"/>
                <xsd:element ref="ns2:pgeRetentionTriggerDate"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Note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57212-3e02-407f-8b2d-05f7d7f19b15" elementFormDefault="qualified">
    <xsd:import namespace="http://schemas.microsoft.com/office/2006/documentManagement/types"/>
    <xsd:import namespace="http://schemas.microsoft.com/office/infopath/2007/PartnerControls"/>
    <xsd:element name="pgeInformationSecurityClassification" ma:index="8" nillable="true" ma:displayName="PGE Information Security Classification" ma:description="Confidentiality of the Item (i.e. who can access it.) PG&amp;E uses the following four levels of confidentiality:&#10;• Public: Information available to anyone inside or outside PG&amp;E without restriction. &#10;• Internal: Information intended primarily for use within PG&amp;E.&#10;• Confidential: Information intended for use within PG&amp;E on a “business-need-to-know basis.” &#10;• Restricted: Information that is the most sensitive due to its significant value to the company and requires the maximum level of handling and protection from unauthorized collection, access, use or disclosure&#10;" ma:format="Dropdown" ma:internalName="pgeInformationSecurityClassification">
      <xsd:simpleType>
        <xsd:restriction base="dms:Choice">
          <xsd:enumeration value="Public"/>
          <xsd:enumeration value="Internal"/>
          <xsd:enumeration value="Confidential"/>
          <xsd:enumeration value="Restricted"/>
        </xsd:restriction>
      </xsd:simpleType>
    </xsd:element>
    <xsd:element name="mca9ac2a47d44219b4ff213ace4480ec" ma:index="9" nillable="true" ma:taxonomy="true" ma:internalName="mca9ac2a47d44219b4ff213ace4480ec" ma:taxonomyFieldName="pgeRecordCategory" ma:displayName="PGE Record Category" ma:default="" ma:fieldId="{6ca9ac2a-47d4-4219-b4ff-213ace4480ec}" ma:sspId="b06c99b3-cd83-43e5-b4c1-d62f316c1e37" ma:termSetId="adcc1c58-aad5-4d6c-b2f3-f9d1112c68e9"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7b68aeba-9098-47fa-a84f-fc9519c7a358}" ma:internalName="TaxCatchAll" ma:showField="CatchAllData" ma:web="68888aba-5579-42e8-912c-34eec7c4b80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7b68aeba-9098-47fa-a84f-fc9519c7a358}" ma:internalName="TaxCatchAllLabel" ma:readOnly="true" ma:showField="CatchAllDataLabel" ma:web="68888aba-5579-42e8-912c-34eec7c4b803">
      <xsd:complexType>
        <xsd:complexContent>
          <xsd:extension base="dms:MultiChoiceLookup">
            <xsd:sequence>
              <xsd:element name="Value" type="dms:Lookup" maxOccurs="unbounded" minOccurs="0" nillable="true"/>
            </xsd:sequence>
          </xsd:extension>
        </xsd:complexContent>
      </xsd:complexType>
    </xsd:element>
    <xsd:element name="pgeRetentionTriggerDate" ma:index="13" nillable="true" ma:displayName="PGE Retention Trigger Date" ma:description="This is a date field it will be populated when an event has occurred that will trigger retention" ma:format="DateOnly" ma:internalName="pgeRetentionTrigger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0f4d872-074c-4b7e-8efd-4f15ae68492f"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Notes" ma:index="20" nillable="true" ma:displayName="Notes" ma:format="Dropdown" ma:internalName="Notes">
      <xsd:simpleType>
        <xsd:restriction base="dms:Text">
          <xsd:maxLength value="255"/>
        </xsd:restrictio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888aba-5579-42e8-912c-34eec7c4b8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b06c99b3-cd83-43e5-b4c1-d62f316c1e37"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pgeRetentionTriggerDate xmlns="97e57212-3e02-407f-8b2d-05f7d7f19b15" xsi:nil="true"/>
    <pgeInformationSecurityClassification xmlns="97e57212-3e02-407f-8b2d-05f7d7f19b15" xsi:nil="true"/>
    <mca9ac2a47d44219b4ff213ace4480ec xmlns="97e57212-3e02-407f-8b2d-05f7d7f19b15">
      <Terms xmlns="http://schemas.microsoft.com/office/infopath/2007/PartnerControls"/>
    </mca9ac2a47d44219b4ff213ace4480ec>
    <Notes xmlns="a0f4d872-074c-4b7e-8efd-4f15ae68492f" xsi:nil="true"/>
    <TaxCatchAll xmlns="97e57212-3e02-407f-8b2d-05f7d7f19b15" xsi:nil="true"/>
  </documentManagement>
</p:properties>
</file>

<file path=customXml/itemProps1.xml><?xml version="1.0" encoding="utf-8"?>
<ds:datastoreItem xmlns:ds="http://schemas.openxmlformats.org/officeDocument/2006/customXml" ds:itemID="{AB73D9C6-D02C-47AC-9ABA-AFEB111C3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57212-3e02-407f-8b2d-05f7d7f19b15"/>
    <ds:schemaRef ds:uri="a0f4d872-074c-4b7e-8efd-4f15ae68492f"/>
    <ds:schemaRef ds:uri="68888aba-5579-42e8-912c-34eec7c4b8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E433F3-DE56-4BDE-B746-EF6A1243D5D2}">
  <ds:schemaRefs>
    <ds:schemaRef ds:uri="http://schemas.microsoft.com/sharepoint/v3/contenttype/forms"/>
  </ds:schemaRefs>
</ds:datastoreItem>
</file>

<file path=customXml/itemProps3.xml><?xml version="1.0" encoding="utf-8"?>
<ds:datastoreItem xmlns:ds="http://schemas.openxmlformats.org/officeDocument/2006/customXml" ds:itemID="{9E46CC72-34D7-4EC9-8200-BC86A0C4CE8C}">
  <ds:schemaRefs>
    <ds:schemaRef ds:uri="Microsoft.SharePoint.Taxonomy.ContentTypeSync"/>
  </ds:schemaRefs>
</ds:datastoreItem>
</file>

<file path=customXml/itemProps4.xml><?xml version="1.0" encoding="utf-8"?>
<ds:datastoreItem xmlns:ds="http://schemas.openxmlformats.org/officeDocument/2006/customXml" ds:itemID="{B0E8BBCA-0328-45F3-8BC2-BD33DCEED1B5}">
  <ds:schemaRefs>
    <ds:schemaRef ds:uri="http://purl.org/dc/elements/1.1/"/>
    <ds:schemaRef ds:uri="http://purl.org/dc/dcmitype/"/>
    <ds:schemaRef ds:uri="97e57212-3e02-407f-8b2d-05f7d7f19b1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8888aba-5579-42e8-912c-34eec7c4b803"/>
    <ds:schemaRef ds:uri="a0f4d872-074c-4b7e-8efd-4f15ae68492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1409</TotalTime>
  <Words>2632</Words>
  <Application>Microsoft Macintosh PowerPoint</Application>
  <PresentationFormat>Widescreen</PresentationFormat>
  <Paragraphs>293</Paragraphs>
  <Slides>32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Avenir Next LT Pro</vt:lpstr>
      <vt:lpstr>Bahnschrift</vt:lpstr>
      <vt:lpstr>Calibri</vt:lpstr>
      <vt:lpstr>Courier New</vt:lpstr>
      <vt:lpstr>Source Sans Pro</vt:lpstr>
      <vt:lpstr>Symbol</vt:lpstr>
      <vt:lpstr>Wingdings</vt:lpstr>
      <vt:lpstr>Office Theme</vt:lpstr>
      <vt:lpstr>Decarbonization:  Pathways to Carbon Neutrality  </vt:lpstr>
      <vt:lpstr>Oneil Gayle PE, CEM, CBCP, LEED AP</vt:lpstr>
      <vt:lpstr>Rachel Kuykendall CEM, LEED AP</vt:lpstr>
      <vt:lpstr>Learning objectives</vt:lpstr>
      <vt:lpstr>Any gaseous compound in the atmosphere that is capable of absorbing infrared radiation, thereby trapping and holding heat in the atmosphere.   Why Carbon?</vt:lpstr>
      <vt:lpstr>PowerPoint Presentation</vt:lpstr>
      <vt:lpstr>Carbon neutrality </vt:lpstr>
      <vt:lpstr>2020 US emissions: 5,981 Million Metric Tons (MMT) of Carbon Dioxide Equivalent (CO2e).  The US is the world’s 2nd highest emitter, and accounts for 11% of the global total.   </vt:lpstr>
      <vt:lpstr>Building carbon sources</vt:lpstr>
      <vt:lpstr>Embodied carbon in buildings and building materials</vt:lpstr>
      <vt:lpstr>PowerPoint Presentation</vt:lpstr>
      <vt:lpstr>New York State – CLCPA </vt:lpstr>
      <vt:lpstr>New York City laws</vt:lpstr>
      <vt:lpstr>New Jersey – GWRA</vt:lpstr>
      <vt:lpstr>PowerPoint Presentation</vt:lpstr>
      <vt:lpstr>PowerPoint Presentation</vt:lpstr>
      <vt:lpstr>PowerPoint Presentation</vt:lpstr>
      <vt:lpstr>Building electrification objectives </vt:lpstr>
      <vt:lpstr>Transportation electrification objectives</vt:lpstr>
      <vt:lpstr>PowerPoint Presentation</vt:lpstr>
      <vt:lpstr>PowerPoint Presentation</vt:lpstr>
      <vt:lpstr>PowerPoint Presentation</vt:lpstr>
      <vt:lpstr>Decarbonization planning resources</vt:lpstr>
      <vt:lpstr>Decarbonization additional planning resources</vt:lpstr>
      <vt:lpstr>PowerPoint Presentation</vt:lpstr>
      <vt:lpstr>PowerPoint Presentation</vt:lpstr>
      <vt:lpstr>California and federal incentives for building decarbonization</vt:lpstr>
      <vt:lpstr>Decarbonization – challenges </vt:lpstr>
      <vt:lpstr>Decarbonization – risk awareness</vt:lpstr>
      <vt:lpstr>PowerPoint Presentation</vt:lpstr>
      <vt:lpstr>PowerPoint Presentation</vt:lpstr>
      <vt:lpstr>Legal Notice and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Speicher, Danielle</dc:creator>
  <cp:lastModifiedBy>Katie Koon</cp:lastModifiedBy>
  <cp:revision>42</cp:revision>
  <dcterms:created xsi:type="dcterms:W3CDTF">2021-07-15T20:02:20Z</dcterms:created>
  <dcterms:modified xsi:type="dcterms:W3CDTF">2022-10-24T19:03:55Z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adf0749-435c-47bb-bc94-a4b9e551edbc_Enabled">
    <vt:lpwstr>True</vt:lpwstr>
  </property>
  <property fmtid="{D5CDD505-2E9C-101B-9397-08002B2CF9AE}" pid="3" name="MSIP_Label_fadf0749-435c-47bb-bc94-a4b9e551edbc_SiteId">
    <vt:lpwstr>53b7cac7-14be-46d4-be43-f2ad9244d901</vt:lpwstr>
  </property>
  <property fmtid="{D5CDD505-2E9C-101B-9397-08002B2CF9AE}" pid="4" name="MSIP_Label_fadf0749-435c-47bb-bc94-a4b9e551edbc_Owner">
    <vt:lpwstr>danielle.speicher@axaxl.com</vt:lpwstr>
  </property>
  <property fmtid="{D5CDD505-2E9C-101B-9397-08002B2CF9AE}" pid="5" name="MSIP_Label_fadf0749-435c-47bb-bc94-a4b9e551edbc_SetDate">
    <vt:lpwstr>2021-07-15T21:03:42.0532665Z</vt:lpwstr>
  </property>
  <property fmtid="{D5CDD505-2E9C-101B-9397-08002B2CF9AE}" pid="6" name="MSIP_Label_fadf0749-435c-47bb-bc94-a4b9e551edbc_Name">
    <vt:lpwstr>Unsecured Content</vt:lpwstr>
  </property>
  <property fmtid="{D5CDD505-2E9C-101B-9397-08002B2CF9AE}" pid="7" name="MSIP_Label_fadf0749-435c-47bb-bc94-a4b9e551edbc_Application">
    <vt:lpwstr>Microsoft Azure Information Protection</vt:lpwstr>
  </property>
  <property fmtid="{D5CDD505-2E9C-101B-9397-08002B2CF9AE}" pid="8" name="MSIP_Label_fadf0749-435c-47bb-bc94-a4b9e551edbc_ActionId">
    <vt:lpwstr>2af57109-78b0-4114-b602-68a4c8c6b41f</vt:lpwstr>
  </property>
  <property fmtid="{D5CDD505-2E9C-101B-9397-08002B2CF9AE}" pid="9" name="MSIP_Label_fadf0749-435c-47bb-bc94-a4b9e551edbc_Extended_MSFT_Method">
    <vt:lpwstr>Automatic</vt:lpwstr>
  </property>
  <property fmtid="{D5CDD505-2E9C-101B-9397-08002B2CF9AE}" pid="10" name="ContentTypeId">
    <vt:lpwstr>0x010100F5C90BFF8167344FAE376225CF1D9175</vt:lpwstr>
  </property>
  <property fmtid="{D5CDD505-2E9C-101B-9397-08002B2CF9AE}" pid="11" name="pgeRecordCategory">
    <vt:lpwstr/>
  </property>
  <property fmtid="{D5CDD505-2E9C-101B-9397-08002B2CF9AE}" pid="12" name="MSIP_Label_af2578ee-155b-4d7a-af96-95fe7c4d21be_Enabled">
    <vt:lpwstr>true</vt:lpwstr>
  </property>
  <property fmtid="{D5CDD505-2E9C-101B-9397-08002B2CF9AE}" pid="13" name="MSIP_Label_af2578ee-155b-4d7a-af96-95fe7c4d21be_SetDate">
    <vt:lpwstr>2022-10-05T19:30:11Z</vt:lpwstr>
  </property>
  <property fmtid="{D5CDD505-2E9C-101B-9397-08002B2CF9AE}" pid="14" name="MSIP_Label_af2578ee-155b-4d7a-af96-95fe7c4d21be_Method">
    <vt:lpwstr>Privileged</vt:lpwstr>
  </property>
  <property fmtid="{D5CDD505-2E9C-101B-9397-08002B2CF9AE}" pid="15" name="MSIP_Label_af2578ee-155b-4d7a-af96-95fe7c4d21be_Name">
    <vt:lpwstr>Public</vt:lpwstr>
  </property>
  <property fmtid="{D5CDD505-2E9C-101B-9397-08002B2CF9AE}" pid="16" name="MSIP_Label_af2578ee-155b-4d7a-af96-95fe7c4d21be_SiteId">
    <vt:lpwstr>44ae661a-ece6-41aa-bc96-7c2c85a08941</vt:lpwstr>
  </property>
  <property fmtid="{D5CDD505-2E9C-101B-9397-08002B2CF9AE}" pid="17" name="MSIP_Label_af2578ee-155b-4d7a-af96-95fe7c4d21be_ActionId">
    <vt:lpwstr>09f05428-96f8-4ac2-af7c-feea4bd1df80</vt:lpwstr>
  </property>
  <property fmtid="{D5CDD505-2E9C-101B-9397-08002B2CF9AE}" pid="18" name="MSIP_Label_af2578ee-155b-4d7a-af96-95fe7c4d21be_ContentBits">
    <vt:lpwstr>3</vt:lpwstr>
  </property>
</Properties>
</file>